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42" r:id="rId2"/>
    <p:sldMasterId id="2147485785" r:id="rId3"/>
    <p:sldMasterId id="2147485804" r:id="rId4"/>
    <p:sldMasterId id="2147485838" r:id="rId5"/>
  </p:sldMasterIdLst>
  <p:notesMasterIdLst>
    <p:notesMasterId r:id="rId15"/>
  </p:notesMasterIdLst>
  <p:handoutMasterIdLst>
    <p:handoutMasterId r:id="rId16"/>
  </p:handoutMasterIdLst>
  <p:sldIdLst>
    <p:sldId id="311" r:id="rId6"/>
    <p:sldId id="4113" r:id="rId7"/>
    <p:sldId id="4114" r:id="rId8"/>
    <p:sldId id="365" r:id="rId9"/>
    <p:sldId id="4115" r:id="rId10"/>
    <p:sldId id="479" r:id="rId11"/>
    <p:sldId id="318" r:id="rId12"/>
    <p:sldId id="473" r:id="rId13"/>
    <p:sldId id="450" r:id="rId14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s, Andrew" initials="EA" lastIdx="1" clrIdx="0">
    <p:extLst>
      <p:ext uri="{19B8F6BF-5375-455C-9EA6-DF929625EA0E}">
        <p15:presenceInfo xmlns:p15="http://schemas.microsoft.com/office/powerpoint/2012/main" userId="S::andrew.edwards@nda.gov.uk::8241c010-07e7-4f1a-8a3f-a2d0f530a129" providerId="AD"/>
      </p:ext>
    </p:extLst>
  </p:cmAuthor>
  <p:cmAuthor id="2" name="Tonks, Paul" initials="TP" lastIdx="3" clrIdx="1">
    <p:extLst>
      <p:ext uri="{19B8F6BF-5375-455C-9EA6-DF929625EA0E}">
        <p15:presenceInfo xmlns:p15="http://schemas.microsoft.com/office/powerpoint/2012/main" userId="S::paul.tonks@nda.gov.uk::a8614e31-3ac8-46c9-a5dd-6022737d04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B8AB8"/>
    <a:srgbClr val="4C8C2B"/>
    <a:srgbClr val="F6B856"/>
    <a:srgbClr val="ED475E"/>
    <a:srgbClr val="3F3943"/>
    <a:srgbClr val="333F48"/>
    <a:srgbClr val="593160"/>
    <a:srgbClr val="3C8A2E"/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91A1F-103E-4BC9-AADB-3CE685ECEE75}" v="5" dt="2023-10-30T12:02:42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3770" autoAdjust="0"/>
  </p:normalViewPr>
  <p:slideViewPr>
    <p:cSldViewPr>
      <p:cViewPr varScale="1">
        <p:scale>
          <a:sx n="108" d="100"/>
          <a:sy n="108" d="100"/>
        </p:scale>
        <p:origin x="17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664" y="36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C0998-62E0-40B2-9CFD-81EA880E8D2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B38FCB-0A11-4973-B3E4-F1A1C0F53EC2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dirty="0"/>
            <a:t>Develop</a:t>
          </a:r>
        </a:p>
      </dgm:t>
    </dgm:pt>
    <dgm:pt modelId="{35FB4EF9-8240-4725-A1B9-59B5BD953FBA}" type="parTrans" cxnId="{66C1E6E1-92D8-4EAF-9334-905C496E3457}">
      <dgm:prSet/>
      <dgm:spPr/>
      <dgm:t>
        <a:bodyPr/>
        <a:lstStyle/>
        <a:p>
          <a:endParaRPr lang="en-GB"/>
        </a:p>
      </dgm:t>
    </dgm:pt>
    <dgm:pt modelId="{365AB393-DE9F-49A8-83A1-6049EDD43319}" type="sibTrans" cxnId="{66C1E6E1-92D8-4EAF-9334-905C496E3457}">
      <dgm:prSet/>
      <dgm:spPr/>
      <dgm:t>
        <a:bodyPr/>
        <a:lstStyle/>
        <a:p>
          <a:endParaRPr lang="en-GB"/>
        </a:p>
      </dgm:t>
    </dgm:pt>
    <dgm:pt modelId="{0F565B2D-C63C-405B-8BE0-512F032F07F4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dirty="0"/>
            <a:t>Review with Teams</a:t>
          </a:r>
        </a:p>
      </dgm:t>
    </dgm:pt>
    <dgm:pt modelId="{DBA95905-FA3C-4334-9FF3-0254F0062BE5}" type="parTrans" cxnId="{B2942CF6-BE18-452E-B565-8A138740F43B}">
      <dgm:prSet/>
      <dgm:spPr/>
      <dgm:t>
        <a:bodyPr/>
        <a:lstStyle/>
        <a:p>
          <a:endParaRPr lang="en-GB"/>
        </a:p>
      </dgm:t>
    </dgm:pt>
    <dgm:pt modelId="{DC84613C-4E9B-4D51-9458-040E596FC14F}" type="sibTrans" cxnId="{B2942CF6-BE18-452E-B565-8A138740F43B}">
      <dgm:prSet/>
      <dgm:spPr/>
      <dgm:t>
        <a:bodyPr/>
        <a:lstStyle/>
        <a:p>
          <a:endParaRPr lang="en-GB"/>
        </a:p>
      </dgm:t>
    </dgm:pt>
    <dgm:pt modelId="{710C7507-F92F-4CE9-AC4A-D2D1A0311B4F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dirty="0"/>
            <a:t>Baseline</a:t>
          </a:r>
        </a:p>
      </dgm:t>
    </dgm:pt>
    <dgm:pt modelId="{E7A3DE43-9854-4D93-A941-E02B0C189D41}" type="parTrans" cxnId="{3FAE9D40-9E4C-45BD-9C2C-835AC639236A}">
      <dgm:prSet/>
      <dgm:spPr/>
      <dgm:t>
        <a:bodyPr/>
        <a:lstStyle/>
        <a:p>
          <a:endParaRPr lang="en-GB"/>
        </a:p>
      </dgm:t>
    </dgm:pt>
    <dgm:pt modelId="{1B78E23C-13E3-45B0-94D4-136151C063C7}" type="sibTrans" cxnId="{3FAE9D40-9E4C-45BD-9C2C-835AC639236A}">
      <dgm:prSet/>
      <dgm:spPr/>
      <dgm:t>
        <a:bodyPr/>
        <a:lstStyle/>
        <a:p>
          <a:endParaRPr lang="en-GB"/>
        </a:p>
      </dgm:t>
    </dgm:pt>
    <dgm:pt modelId="{67B27154-0F57-4C48-9FE5-B950D4A1F92F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dirty="0"/>
            <a:t>Sign Off</a:t>
          </a:r>
        </a:p>
      </dgm:t>
    </dgm:pt>
    <dgm:pt modelId="{ED9E4E86-7567-432C-B485-E4C816AE3DDF}" type="parTrans" cxnId="{744AB98A-09EF-40EF-8E12-C2BBD514ED52}">
      <dgm:prSet/>
      <dgm:spPr/>
      <dgm:t>
        <a:bodyPr/>
        <a:lstStyle/>
        <a:p>
          <a:endParaRPr lang="en-GB"/>
        </a:p>
      </dgm:t>
    </dgm:pt>
    <dgm:pt modelId="{7454B06E-9E53-425C-96E8-7958F9796CD1}" type="sibTrans" cxnId="{744AB98A-09EF-40EF-8E12-C2BBD514ED52}">
      <dgm:prSet/>
      <dgm:spPr/>
      <dgm:t>
        <a:bodyPr/>
        <a:lstStyle/>
        <a:p>
          <a:endParaRPr lang="en-GB"/>
        </a:p>
      </dgm:t>
    </dgm:pt>
    <dgm:pt modelId="{D3DF5411-CD68-473D-94A0-66F8655D3B09}" type="pres">
      <dgm:prSet presAssocID="{9AEC0998-62E0-40B2-9CFD-81EA880E8D24}" presName="cycle" presStyleCnt="0">
        <dgm:presLayoutVars>
          <dgm:dir/>
          <dgm:resizeHandles val="exact"/>
        </dgm:presLayoutVars>
      </dgm:prSet>
      <dgm:spPr/>
    </dgm:pt>
    <dgm:pt modelId="{EAC5EEB3-63F8-4159-B916-CBEC7F0E5ED1}" type="pres">
      <dgm:prSet presAssocID="{0DB38FCB-0A11-4973-B3E4-F1A1C0F53EC2}" presName="dummy" presStyleCnt="0"/>
      <dgm:spPr/>
    </dgm:pt>
    <dgm:pt modelId="{27179734-0F2A-40F7-9A12-3C1754A0D168}" type="pres">
      <dgm:prSet presAssocID="{0DB38FCB-0A11-4973-B3E4-F1A1C0F53EC2}" presName="node" presStyleLbl="revTx" presStyleIdx="0" presStyleCnt="4">
        <dgm:presLayoutVars>
          <dgm:bulletEnabled val="1"/>
        </dgm:presLayoutVars>
      </dgm:prSet>
      <dgm:spPr/>
    </dgm:pt>
    <dgm:pt modelId="{4D0867AC-E3EB-46EB-999D-E5CE5C4C94A2}" type="pres">
      <dgm:prSet presAssocID="{365AB393-DE9F-49A8-83A1-6049EDD43319}" presName="sibTrans" presStyleLbl="node1" presStyleIdx="0" presStyleCnt="4"/>
      <dgm:spPr/>
    </dgm:pt>
    <dgm:pt modelId="{2418950F-DD60-4B68-A724-B0CB59CCDBF1}" type="pres">
      <dgm:prSet presAssocID="{0F565B2D-C63C-405B-8BE0-512F032F07F4}" presName="dummy" presStyleCnt="0"/>
      <dgm:spPr/>
    </dgm:pt>
    <dgm:pt modelId="{21575D41-2661-4D9F-B4BE-6AB4B06E4CA7}" type="pres">
      <dgm:prSet presAssocID="{0F565B2D-C63C-405B-8BE0-512F032F07F4}" presName="node" presStyleLbl="revTx" presStyleIdx="1" presStyleCnt="4">
        <dgm:presLayoutVars>
          <dgm:bulletEnabled val="1"/>
        </dgm:presLayoutVars>
      </dgm:prSet>
      <dgm:spPr/>
    </dgm:pt>
    <dgm:pt modelId="{E65AEFCE-522C-4BBF-A587-B491BFF96F5F}" type="pres">
      <dgm:prSet presAssocID="{DC84613C-4E9B-4D51-9458-040E596FC14F}" presName="sibTrans" presStyleLbl="node1" presStyleIdx="1" presStyleCnt="4"/>
      <dgm:spPr/>
    </dgm:pt>
    <dgm:pt modelId="{B4885F81-4245-461F-8362-A02D45C642C2}" type="pres">
      <dgm:prSet presAssocID="{710C7507-F92F-4CE9-AC4A-D2D1A0311B4F}" presName="dummy" presStyleCnt="0"/>
      <dgm:spPr/>
    </dgm:pt>
    <dgm:pt modelId="{2BEE12CC-1EAA-455B-B7E4-658FDA005436}" type="pres">
      <dgm:prSet presAssocID="{710C7507-F92F-4CE9-AC4A-D2D1A0311B4F}" presName="node" presStyleLbl="revTx" presStyleIdx="2" presStyleCnt="4">
        <dgm:presLayoutVars>
          <dgm:bulletEnabled val="1"/>
        </dgm:presLayoutVars>
      </dgm:prSet>
      <dgm:spPr/>
    </dgm:pt>
    <dgm:pt modelId="{41048912-44BC-4D54-B2DA-14A4E4ACDAC9}" type="pres">
      <dgm:prSet presAssocID="{1B78E23C-13E3-45B0-94D4-136151C063C7}" presName="sibTrans" presStyleLbl="node1" presStyleIdx="2" presStyleCnt="4"/>
      <dgm:spPr/>
    </dgm:pt>
    <dgm:pt modelId="{9149C95C-92EA-460F-980C-8B0D3B11787F}" type="pres">
      <dgm:prSet presAssocID="{67B27154-0F57-4C48-9FE5-B950D4A1F92F}" presName="dummy" presStyleCnt="0"/>
      <dgm:spPr/>
    </dgm:pt>
    <dgm:pt modelId="{2D3F6156-03D1-43DA-90E9-56C666CE6A11}" type="pres">
      <dgm:prSet presAssocID="{67B27154-0F57-4C48-9FE5-B950D4A1F92F}" presName="node" presStyleLbl="revTx" presStyleIdx="3" presStyleCnt="4">
        <dgm:presLayoutVars>
          <dgm:bulletEnabled val="1"/>
        </dgm:presLayoutVars>
      </dgm:prSet>
      <dgm:spPr/>
    </dgm:pt>
    <dgm:pt modelId="{ED707EDA-3CDE-4F95-96E3-E1DE74A34948}" type="pres">
      <dgm:prSet presAssocID="{7454B06E-9E53-425C-96E8-7958F9796CD1}" presName="sibTrans" presStyleLbl="node1" presStyleIdx="3" presStyleCnt="4"/>
      <dgm:spPr/>
    </dgm:pt>
  </dgm:ptLst>
  <dgm:cxnLst>
    <dgm:cxn modelId="{FC88E825-0AF5-4C21-8D8C-9F931861021C}" type="presOf" srcId="{710C7507-F92F-4CE9-AC4A-D2D1A0311B4F}" destId="{2BEE12CC-1EAA-455B-B7E4-658FDA005436}" srcOrd="0" destOrd="0" presId="urn:microsoft.com/office/officeart/2005/8/layout/cycle1"/>
    <dgm:cxn modelId="{40C87827-1D97-4420-8B8B-B2031B0495D4}" type="presOf" srcId="{0DB38FCB-0A11-4973-B3E4-F1A1C0F53EC2}" destId="{27179734-0F2A-40F7-9A12-3C1754A0D168}" srcOrd="0" destOrd="0" presId="urn:microsoft.com/office/officeart/2005/8/layout/cycle1"/>
    <dgm:cxn modelId="{3FAE9D40-9E4C-45BD-9C2C-835AC639236A}" srcId="{9AEC0998-62E0-40B2-9CFD-81EA880E8D24}" destId="{710C7507-F92F-4CE9-AC4A-D2D1A0311B4F}" srcOrd="2" destOrd="0" parTransId="{E7A3DE43-9854-4D93-A941-E02B0C189D41}" sibTransId="{1B78E23C-13E3-45B0-94D4-136151C063C7}"/>
    <dgm:cxn modelId="{32907F4F-A5C0-4A0B-90B1-6A30B9CAA72C}" type="presOf" srcId="{1B78E23C-13E3-45B0-94D4-136151C063C7}" destId="{41048912-44BC-4D54-B2DA-14A4E4ACDAC9}" srcOrd="0" destOrd="0" presId="urn:microsoft.com/office/officeart/2005/8/layout/cycle1"/>
    <dgm:cxn modelId="{7E232F74-340A-41DB-AD5A-E6A59780459D}" type="presOf" srcId="{DC84613C-4E9B-4D51-9458-040E596FC14F}" destId="{E65AEFCE-522C-4BBF-A587-B491BFF96F5F}" srcOrd="0" destOrd="0" presId="urn:microsoft.com/office/officeart/2005/8/layout/cycle1"/>
    <dgm:cxn modelId="{744AB98A-09EF-40EF-8E12-C2BBD514ED52}" srcId="{9AEC0998-62E0-40B2-9CFD-81EA880E8D24}" destId="{67B27154-0F57-4C48-9FE5-B950D4A1F92F}" srcOrd="3" destOrd="0" parTransId="{ED9E4E86-7567-432C-B485-E4C816AE3DDF}" sibTransId="{7454B06E-9E53-425C-96E8-7958F9796CD1}"/>
    <dgm:cxn modelId="{F5C94D93-9E54-4169-96B4-94446C222CF2}" type="presOf" srcId="{365AB393-DE9F-49A8-83A1-6049EDD43319}" destId="{4D0867AC-E3EB-46EB-999D-E5CE5C4C94A2}" srcOrd="0" destOrd="0" presId="urn:microsoft.com/office/officeart/2005/8/layout/cycle1"/>
    <dgm:cxn modelId="{223EF1BE-58D9-4C94-AC13-BA812DAC07B3}" type="presOf" srcId="{67B27154-0F57-4C48-9FE5-B950D4A1F92F}" destId="{2D3F6156-03D1-43DA-90E9-56C666CE6A11}" srcOrd="0" destOrd="0" presId="urn:microsoft.com/office/officeart/2005/8/layout/cycle1"/>
    <dgm:cxn modelId="{A25E6CC4-F823-4449-9422-A62BE51AE7BF}" type="presOf" srcId="{0F565B2D-C63C-405B-8BE0-512F032F07F4}" destId="{21575D41-2661-4D9F-B4BE-6AB4B06E4CA7}" srcOrd="0" destOrd="0" presId="urn:microsoft.com/office/officeart/2005/8/layout/cycle1"/>
    <dgm:cxn modelId="{77236DCF-E0B9-446F-BFA2-C43E22388283}" type="presOf" srcId="{7454B06E-9E53-425C-96E8-7958F9796CD1}" destId="{ED707EDA-3CDE-4F95-96E3-E1DE74A34948}" srcOrd="0" destOrd="0" presId="urn:microsoft.com/office/officeart/2005/8/layout/cycle1"/>
    <dgm:cxn modelId="{66C1E6E1-92D8-4EAF-9334-905C496E3457}" srcId="{9AEC0998-62E0-40B2-9CFD-81EA880E8D24}" destId="{0DB38FCB-0A11-4973-B3E4-F1A1C0F53EC2}" srcOrd="0" destOrd="0" parTransId="{35FB4EF9-8240-4725-A1B9-59B5BD953FBA}" sibTransId="{365AB393-DE9F-49A8-83A1-6049EDD43319}"/>
    <dgm:cxn modelId="{B2942CF6-BE18-452E-B565-8A138740F43B}" srcId="{9AEC0998-62E0-40B2-9CFD-81EA880E8D24}" destId="{0F565B2D-C63C-405B-8BE0-512F032F07F4}" srcOrd="1" destOrd="0" parTransId="{DBA95905-FA3C-4334-9FF3-0254F0062BE5}" sibTransId="{DC84613C-4E9B-4D51-9458-040E596FC14F}"/>
    <dgm:cxn modelId="{B5CDF2F9-E6AF-499A-AEA6-9F29A166A05C}" type="presOf" srcId="{9AEC0998-62E0-40B2-9CFD-81EA880E8D24}" destId="{D3DF5411-CD68-473D-94A0-66F8655D3B09}" srcOrd="0" destOrd="0" presId="urn:microsoft.com/office/officeart/2005/8/layout/cycle1"/>
    <dgm:cxn modelId="{409A0C69-AD04-47AF-B414-C40F991B7554}" type="presParOf" srcId="{D3DF5411-CD68-473D-94A0-66F8655D3B09}" destId="{EAC5EEB3-63F8-4159-B916-CBEC7F0E5ED1}" srcOrd="0" destOrd="0" presId="urn:microsoft.com/office/officeart/2005/8/layout/cycle1"/>
    <dgm:cxn modelId="{583DE6BE-64EC-49C4-8323-D21FF6C276DA}" type="presParOf" srcId="{D3DF5411-CD68-473D-94A0-66F8655D3B09}" destId="{27179734-0F2A-40F7-9A12-3C1754A0D168}" srcOrd="1" destOrd="0" presId="urn:microsoft.com/office/officeart/2005/8/layout/cycle1"/>
    <dgm:cxn modelId="{5A01FE1C-3F97-42C0-988B-B96CD146F95B}" type="presParOf" srcId="{D3DF5411-CD68-473D-94A0-66F8655D3B09}" destId="{4D0867AC-E3EB-46EB-999D-E5CE5C4C94A2}" srcOrd="2" destOrd="0" presId="urn:microsoft.com/office/officeart/2005/8/layout/cycle1"/>
    <dgm:cxn modelId="{E3BE0F11-241E-426F-B210-9ABA1459BD5B}" type="presParOf" srcId="{D3DF5411-CD68-473D-94A0-66F8655D3B09}" destId="{2418950F-DD60-4B68-A724-B0CB59CCDBF1}" srcOrd="3" destOrd="0" presId="urn:microsoft.com/office/officeart/2005/8/layout/cycle1"/>
    <dgm:cxn modelId="{25B33341-6E50-485F-AABC-DB0153C9FD6F}" type="presParOf" srcId="{D3DF5411-CD68-473D-94A0-66F8655D3B09}" destId="{21575D41-2661-4D9F-B4BE-6AB4B06E4CA7}" srcOrd="4" destOrd="0" presId="urn:microsoft.com/office/officeart/2005/8/layout/cycle1"/>
    <dgm:cxn modelId="{A0387705-3C51-456C-9A9D-525083621C5D}" type="presParOf" srcId="{D3DF5411-CD68-473D-94A0-66F8655D3B09}" destId="{E65AEFCE-522C-4BBF-A587-B491BFF96F5F}" srcOrd="5" destOrd="0" presId="urn:microsoft.com/office/officeart/2005/8/layout/cycle1"/>
    <dgm:cxn modelId="{BCCA18F6-95FB-4BA7-9949-54B33DFC323C}" type="presParOf" srcId="{D3DF5411-CD68-473D-94A0-66F8655D3B09}" destId="{B4885F81-4245-461F-8362-A02D45C642C2}" srcOrd="6" destOrd="0" presId="urn:microsoft.com/office/officeart/2005/8/layout/cycle1"/>
    <dgm:cxn modelId="{29290895-A81C-4626-AF36-46C39A0F864C}" type="presParOf" srcId="{D3DF5411-CD68-473D-94A0-66F8655D3B09}" destId="{2BEE12CC-1EAA-455B-B7E4-658FDA005436}" srcOrd="7" destOrd="0" presId="urn:microsoft.com/office/officeart/2005/8/layout/cycle1"/>
    <dgm:cxn modelId="{1896554D-29DA-4586-9209-8CCA111B141E}" type="presParOf" srcId="{D3DF5411-CD68-473D-94A0-66F8655D3B09}" destId="{41048912-44BC-4D54-B2DA-14A4E4ACDAC9}" srcOrd="8" destOrd="0" presId="urn:microsoft.com/office/officeart/2005/8/layout/cycle1"/>
    <dgm:cxn modelId="{AB9B4F45-8F96-4C16-9EF9-4CAE361F17E1}" type="presParOf" srcId="{D3DF5411-CD68-473D-94A0-66F8655D3B09}" destId="{9149C95C-92EA-460F-980C-8B0D3B11787F}" srcOrd="9" destOrd="0" presId="urn:microsoft.com/office/officeart/2005/8/layout/cycle1"/>
    <dgm:cxn modelId="{AF222453-DAED-4689-8258-DE36B06B6552}" type="presParOf" srcId="{D3DF5411-CD68-473D-94A0-66F8655D3B09}" destId="{2D3F6156-03D1-43DA-90E9-56C666CE6A11}" srcOrd="10" destOrd="0" presId="urn:microsoft.com/office/officeart/2005/8/layout/cycle1"/>
    <dgm:cxn modelId="{8F5482EB-BFF1-4FE6-99BC-21E0D482A149}" type="presParOf" srcId="{D3DF5411-CD68-473D-94A0-66F8655D3B09}" destId="{ED707EDA-3CDE-4F95-96E3-E1DE74A3494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79734-0F2A-40F7-9A12-3C1754A0D168}">
      <dsp:nvSpPr>
        <dsp:cNvPr id="0" name=""/>
        <dsp:cNvSpPr/>
      </dsp:nvSpPr>
      <dsp:spPr>
        <a:xfrm>
          <a:off x="3376659" y="66192"/>
          <a:ext cx="1052065" cy="105206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Develop</a:t>
          </a:r>
        </a:p>
      </dsp:txBody>
      <dsp:txXfrm>
        <a:off x="3376659" y="66192"/>
        <a:ext cx="1052065" cy="1052065"/>
      </dsp:txXfrm>
    </dsp:sp>
    <dsp:sp modelId="{4D0867AC-E3EB-46EB-999D-E5CE5C4C94A2}">
      <dsp:nvSpPr>
        <dsp:cNvPr id="0" name=""/>
        <dsp:cNvSpPr/>
      </dsp:nvSpPr>
      <dsp:spPr>
        <a:xfrm>
          <a:off x="1523509" y="-94"/>
          <a:ext cx="2971502" cy="2971502"/>
        </a:xfrm>
        <a:prstGeom prst="circularArrow">
          <a:avLst>
            <a:gd name="adj1" fmla="val 6904"/>
            <a:gd name="adj2" fmla="val 465507"/>
            <a:gd name="adj3" fmla="val 548764"/>
            <a:gd name="adj4" fmla="val 20585729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75D41-2661-4D9F-B4BE-6AB4B06E4CA7}">
      <dsp:nvSpPr>
        <dsp:cNvPr id="0" name=""/>
        <dsp:cNvSpPr/>
      </dsp:nvSpPr>
      <dsp:spPr>
        <a:xfrm>
          <a:off x="3376659" y="1853054"/>
          <a:ext cx="1052065" cy="105206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Review with Teams</a:t>
          </a:r>
        </a:p>
      </dsp:txBody>
      <dsp:txXfrm>
        <a:off x="3376659" y="1853054"/>
        <a:ext cx="1052065" cy="1052065"/>
      </dsp:txXfrm>
    </dsp:sp>
    <dsp:sp modelId="{E65AEFCE-522C-4BBF-A587-B491BFF96F5F}">
      <dsp:nvSpPr>
        <dsp:cNvPr id="0" name=""/>
        <dsp:cNvSpPr/>
      </dsp:nvSpPr>
      <dsp:spPr>
        <a:xfrm>
          <a:off x="1523509" y="-94"/>
          <a:ext cx="2971502" cy="2971502"/>
        </a:xfrm>
        <a:prstGeom prst="circularArrow">
          <a:avLst>
            <a:gd name="adj1" fmla="val 6904"/>
            <a:gd name="adj2" fmla="val 465507"/>
            <a:gd name="adj3" fmla="val 5948764"/>
            <a:gd name="adj4" fmla="val 4385729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E12CC-1EAA-455B-B7E4-658FDA005436}">
      <dsp:nvSpPr>
        <dsp:cNvPr id="0" name=""/>
        <dsp:cNvSpPr/>
      </dsp:nvSpPr>
      <dsp:spPr>
        <a:xfrm>
          <a:off x="1589797" y="1853054"/>
          <a:ext cx="1052065" cy="105206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Baseline</a:t>
          </a:r>
        </a:p>
      </dsp:txBody>
      <dsp:txXfrm>
        <a:off x="1589797" y="1853054"/>
        <a:ext cx="1052065" cy="1052065"/>
      </dsp:txXfrm>
    </dsp:sp>
    <dsp:sp modelId="{41048912-44BC-4D54-B2DA-14A4E4ACDAC9}">
      <dsp:nvSpPr>
        <dsp:cNvPr id="0" name=""/>
        <dsp:cNvSpPr/>
      </dsp:nvSpPr>
      <dsp:spPr>
        <a:xfrm>
          <a:off x="1523509" y="-94"/>
          <a:ext cx="2971502" cy="2971502"/>
        </a:xfrm>
        <a:prstGeom prst="circularArrow">
          <a:avLst>
            <a:gd name="adj1" fmla="val 6904"/>
            <a:gd name="adj2" fmla="val 465507"/>
            <a:gd name="adj3" fmla="val 11348764"/>
            <a:gd name="adj4" fmla="val 9785729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F6156-03D1-43DA-90E9-56C666CE6A11}">
      <dsp:nvSpPr>
        <dsp:cNvPr id="0" name=""/>
        <dsp:cNvSpPr/>
      </dsp:nvSpPr>
      <dsp:spPr>
        <a:xfrm>
          <a:off x="1589797" y="66192"/>
          <a:ext cx="1052065" cy="105206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Sign Off</a:t>
          </a:r>
        </a:p>
      </dsp:txBody>
      <dsp:txXfrm>
        <a:off x="1589797" y="66192"/>
        <a:ext cx="1052065" cy="1052065"/>
      </dsp:txXfrm>
    </dsp:sp>
    <dsp:sp modelId="{ED707EDA-3CDE-4F95-96E3-E1DE74A34948}">
      <dsp:nvSpPr>
        <dsp:cNvPr id="0" name=""/>
        <dsp:cNvSpPr/>
      </dsp:nvSpPr>
      <dsp:spPr>
        <a:xfrm>
          <a:off x="1523509" y="-94"/>
          <a:ext cx="2971502" cy="2971502"/>
        </a:xfrm>
        <a:prstGeom prst="circularArrow">
          <a:avLst>
            <a:gd name="adj1" fmla="val 6904"/>
            <a:gd name="adj2" fmla="val 465507"/>
            <a:gd name="adj3" fmla="val 16748764"/>
            <a:gd name="adj4" fmla="val 15185729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EA561-2348-47E7-8725-3D9C56843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31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C25D68-2342-4570-B6A7-89EF7D9EA0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5241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F833B3-9D07-48B1-9537-89BDDB296646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75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35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38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376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260648"/>
            <a:ext cx="2408404" cy="1651003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4"/>
            <a:ext cx="7416874" cy="19448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2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D1801ADA-C0D5-463E-BE99-01A8B82991B5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68322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316835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316835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2276872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68580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32134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568131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5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34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620689"/>
            <a:ext cx="5004048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50040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84482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996952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3" y="3140968"/>
            <a:ext cx="5004047" cy="3024882"/>
          </a:xfrm>
          <a:prstGeom prst="rect">
            <a:avLst/>
          </a:prstGeom>
        </p:spPr>
        <p:txBody>
          <a:bodyPr numCol="1" spcCol="164592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6600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  <p:sp>
        <p:nvSpPr>
          <p:cNvPr id="11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43965F63-1F81-484E-A70B-30988C8FD325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786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2780928"/>
            <a:ext cx="8207375" cy="3527796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700808"/>
            <a:ext cx="820891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CE727-A227-4429-B5D2-F9EF44EDC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568130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9E3AB395-1654-4177-90F5-BC41A8E2854F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2055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916832"/>
            <a:ext cx="8207375" cy="4391892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376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260648"/>
            <a:ext cx="2480412" cy="1651003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4"/>
            <a:ext cx="7416874" cy="19448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5241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6288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2780928"/>
            <a:ext cx="8207375" cy="3527796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2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316835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316835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2276872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68580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15105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620689"/>
            <a:ext cx="5004048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50040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84482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996952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3" y="3140968"/>
            <a:ext cx="5004047" cy="3024882"/>
          </a:xfrm>
          <a:prstGeom prst="rect">
            <a:avLst/>
          </a:prstGeom>
        </p:spPr>
        <p:txBody>
          <a:bodyPr numCol="1" spcCol="164592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6600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7958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6288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2780928"/>
            <a:ext cx="8207375" cy="3527796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3313003C-464A-40D3-9406-C0C3FA31D6DE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9550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2780928"/>
            <a:ext cx="8207375" cy="3527796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2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70080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759B3-AF1A-4D11-AB90-7CF81B7832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568130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916832"/>
            <a:ext cx="8207375" cy="4391892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67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376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260648"/>
            <a:ext cx="2480412" cy="1651003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4"/>
            <a:ext cx="7416874" cy="19448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51639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6288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2780928"/>
            <a:ext cx="8207375" cy="3527796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164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316835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316835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2276872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68580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20788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620689"/>
            <a:ext cx="5004048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50040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84482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996952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3" y="3140968"/>
            <a:ext cx="5004047" cy="3024882"/>
          </a:xfrm>
          <a:prstGeom prst="rect">
            <a:avLst/>
          </a:prstGeom>
        </p:spPr>
        <p:txBody>
          <a:bodyPr numCol="1" spcCol="164592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6600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8953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2780928"/>
            <a:ext cx="8207375" cy="3527796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0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700808"/>
            <a:ext cx="820891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316835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316835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2276872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68580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3BE6F9-8E49-4EE3-87C0-33B0CC927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568130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916832"/>
            <a:ext cx="8207375" cy="4391892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85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5" y="245517"/>
            <a:ext cx="8425630" cy="6477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5C31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556792"/>
            <a:ext cx="8421687" cy="482495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4" y="1052736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rgbClr val="5C31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381750"/>
            <a:ext cx="649287" cy="215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/>
            </a:lvl1pPr>
          </a:lstStyle>
          <a:p>
            <a:pPr lvl="0"/>
            <a:fld id="{E920635C-B64D-40E1-8F9E-DCDE50DF756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593442"/>
            <a:ext cx="8407400" cy="6035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254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422"/>
              </a:spcAft>
              <a:buClrTx/>
              <a:buSzTx/>
              <a:buFontTx/>
              <a:buNone/>
              <a:tabLst/>
              <a:defRPr lang="en-GB" sz="4000" b="1" baseline="0" smtClean="0">
                <a:solidFill>
                  <a:srgbClr val="333F4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B8F7C-A9F5-4707-ABF6-AA1756B12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3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3" y="260648"/>
            <a:ext cx="2106234" cy="1402202"/>
          </a:xfrm>
          <a:prstGeom prst="rect">
            <a:avLst/>
          </a:prstGeom>
        </p:spPr>
      </p:pic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1907704" y="2708275"/>
            <a:ext cx="6264746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4E43CA8B-79CD-49A9-B62F-3936D8EACA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07704" y="3594522"/>
            <a:ext cx="6264746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6B6C71-4785-4535-91C5-1B4B7B41854F}"/>
              </a:ext>
            </a:extLst>
          </p:cNvPr>
          <p:cNvCxnSpPr>
            <a:cxnSpLocks/>
          </p:cNvCxnSpPr>
          <p:nvPr userDrawn="1"/>
        </p:nvCxnSpPr>
        <p:spPr>
          <a:xfrm>
            <a:off x="1475656" y="2708275"/>
            <a:ext cx="0" cy="1749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43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B0E4C7-A87E-4415-AFCD-4B430F16B742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02BEF-7F1F-4731-869B-140A4DCCA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7" y="692702"/>
            <a:ext cx="2054402" cy="1428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5C3CD-E0B9-445C-9862-CE3E9F2505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" y="487602"/>
            <a:ext cx="1070992" cy="1005888"/>
          </a:xfrm>
          <a:prstGeom prst="rect">
            <a:avLst/>
          </a:prstGeom>
        </p:spPr>
      </p:pic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B652697-1E7F-4FB5-844A-CC418BF770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7704" y="2708275"/>
            <a:ext cx="6264746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56A9D681-AB13-44A9-A4DF-88593F87B8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7704" y="3594522"/>
            <a:ext cx="6264746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1722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8C5969-D7D7-4C82-961F-0FD5A6DD1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1" y="404815"/>
            <a:ext cx="3887788" cy="5904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620691"/>
            <a:ext cx="8820150" cy="864095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468000" anchor="ctr" anchorCtr="0">
            <a:noAutofit/>
          </a:bodyPr>
          <a:lstStyle>
            <a:lvl1pPr algn="l">
              <a:defRPr sz="255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53339"/>
            <a:ext cx="2267272" cy="216022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6464" y="1772816"/>
            <a:ext cx="4103687" cy="1368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16464" y="3284984"/>
            <a:ext cx="4103687" cy="3024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344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8C5969-D7D7-4C82-961F-0FD5A6DD1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2363" y="404815"/>
            <a:ext cx="3887788" cy="5904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620691"/>
            <a:ext cx="8820150" cy="864095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468000" anchor="ctr" anchorCtr="0">
            <a:noAutofit/>
          </a:bodyPr>
          <a:lstStyle>
            <a:lvl1pPr algn="l">
              <a:defRPr sz="255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53339"/>
            <a:ext cx="2267272" cy="216022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410" y="1628803"/>
            <a:ext cx="4103687" cy="1152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0410" y="2996952"/>
            <a:ext cx="4103687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440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620691"/>
            <a:ext cx="8820150" cy="864095"/>
          </a:xfrm>
          <a:prstGeom prst="rect">
            <a:avLst/>
          </a:prstGeom>
          <a:noFill/>
        </p:spPr>
        <p:txBody>
          <a:bodyPr lIns="468000" anchor="ctr" anchorCtr="0">
            <a:noAutofit/>
          </a:bodyPr>
          <a:lstStyle>
            <a:lvl1pPr algn="l">
              <a:defRPr sz="255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53339"/>
            <a:ext cx="2267272" cy="216022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553" y="1772815"/>
            <a:ext cx="8280598" cy="648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9553" y="2564904"/>
            <a:ext cx="8280598" cy="3744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7D75C0-BB39-43DA-9950-4A72FAC47D87}"/>
              </a:ext>
            </a:extLst>
          </p:cNvPr>
          <p:cNvCxnSpPr/>
          <p:nvPr userDrawn="1"/>
        </p:nvCxnSpPr>
        <p:spPr>
          <a:xfrm>
            <a:off x="0" y="1628800"/>
            <a:ext cx="88201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082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900DB-DFA0-4689-8BCD-6ED80F6234CF}"/>
              </a:ext>
            </a:extLst>
          </p:cNvPr>
          <p:cNvSpPr/>
          <p:nvPr userDrawn="1"/>
        </p:nvSpPr>
        <p:spPr>
          <a:xfrm>
            <a:off x="0" y="0"/>
            <a:ext cx="9151088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3D9E4-3A7D-44FE-B4D3-489B6126B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3048"/>
            <a:ext cx="9036496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620689"/>
            <a:ext cx="5004048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50040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84482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996952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3" y="3140968"/>
            <a:ext cx="5004047" cy="3024882"/>
          </a:xfrm>
          <a:prstGeom prst="rect">
            <a:avLst/>
          </a:prstGeom>
        </p:spPr>
        <p:txBody>
          <a:bodyPr numCol="1" spcCol="164592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6600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  <p:sp>
        <p:nvSpPr>
          <p:cNvPr id="11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E6EC6DF4-0566-4FAF-BB64-7EA8613647A4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844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C035C34-40C4-E241-BECD-E22AF3D81C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520000"/>
            <a:ext cx="8100000" cy="135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290"/>
              </a:lnSpc>
              <a:defRPr sz="4125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</a:t>
            </a:r>
            <a:br>
              <a:rPr lang="en-GB"/>
            </a:br>
            <a:r>
              <a:rPr lang="en-GB"/>
              <a:t>over two lines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03A5FB1-D793-2549-A715-595F87B7A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194000"/>
            <a:ext cx="8100000" cy="18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just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Presented by Name Surname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B7AD8D-6CDC-A249-821D-F0A8301D8F09}"/>
              </a:ext>
            </a:extLst>
          </p:cNvPr>
          <p:cNvCxnSpPr/>
          <p:nvPr userDrawn="1"/>
        </p:nvCxnSpPr>
        <p:spPr>
          <a:xfrm>
            <a:off x="0" y="216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33275BD-C4CB-6E43-9505-99A5BFDA9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720001"/>
            <a:ext cx="2112212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58E8C-AC78-E64F-8AD3-A99685319F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70000"/>
            <a:ext cx="9144000" cy="11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45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2160002"/>
            <a:ext cx="8100000" cy="135109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290"/>
              </a:lnSpc>
              <a:defRPr sz="4125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Section page if required title on two lines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8E5F576-AB09-DE48-B63E-08EAC7004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0D84F-804C-D344-B771-119C8BA15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70000"/>
            <a:ext cx="9144000" cy="1179462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00FBC8A-AAC6-4746-A76D-C35BB6980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3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070A67E-0586-1045-A035-677D8B7FE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160002"/>
            <a:ext cx="8100000" cy="135109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290"/>
              </a:lnSpc>
              <a:defRPr sz="4125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Section page if required title on two lines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2F507D-3CE6-6949-8895-02912BB0A6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9089170-178A-0543-BD7C-7E61F102E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81518-F9AC-634E-AFD8-AE4D804AE1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70000"/>
            <a:ext cx="9144000" cy="1179462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98E9F0-60A6-3940-8665-EFE6392AA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3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40002"/>
            <a:ext cx="8100000" cy="2071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2239" indent="-222239" algn="l">
              <a:lnSpc>
                <a:spcPts val="3165"/>
              </a:lnSpc>
              <a:tabLst/>
              <a:defRPr sz="285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“Quote or title to go here</a:t>
            </a:r>
            <a:br>
              <a:rPr lang="en-GB"/>
            </a:br>
            <a:r>
              <a:rPr lang="en-GB"/>
              <a:t>Lorem ipsum 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.”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F2567-8DB0-E149-BCE5-D5DA02C2F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00" y="4050000"/>
            <a:ext cx="7830000" cy="18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to go here if required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556BC-55AC-F547-B561-73210A5F3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2CFE49-CE44-B04F-81A8-A5B51552E5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70000"/>
            <a:ext cx="9144000" cy="1179462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A078842-655A-7A42-9B67-7B2FB2F7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7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CB12B7-6760-1D48-8A84-80611DD37967}"/>
              </a:ext>
            </a:extLst>
          </p:cNvPr>
          <p:cNvCxnSpPr/>
          <p:nvPr userDrawn="1"/>
        </p:nvCxnSpPr>
        <p:spPr>
          <a:xfrm>
            <a:off x="0" y="4788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B6E2256-FE56-8243-91E5-B3AEE0C855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1440002"/>
            <a:ext cx="8100000" cy="2071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2239" indent="-222239" algn="l">
              <a:lnSpc>
                <a:spcPts val="3165"/>
              </a:lnSpc>
              <a:tabLst/>
              <a:defRPr sz="285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“Quote or title to go here</a:t>
            </a:r>
            <a:br>
              <a:rPr lang="en-GB"/>
            </a:br>
            <a:r>
              <a:rPr lang="en-GB"/>
              <a:t>Lorem ipsum 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.”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CE6F931-ABF3-9047-B49A-855BCB752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00" y="4050000"/>
            <a:ext cx="7830000" cy="18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to go here if required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FD89EF-9C47-CF42-86CB-6A6A516BE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62117E-5E82-9B43-8CBD-5EEC5F5FD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70000"/>
            <a:ext cx="9144000" cy="1179462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3983DEE-A5B1-5B48-B8BC-887DCD75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42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ulti-level bulle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1999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full width text and multi-level bullet points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F2567-8DB0-E149-BCE5-D5DA02C2F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3" y="1890000"/>
            <a:ext cx="8099999" cy="378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ts val="1455"/>
              </a:lnSpc>
              <a:spcBef>
                <a:spcPts val="0"/>
              </a:spcBef>
              <a:buNone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 lvl="0"/>
            <a:endParaRPr lang="en-GB"/>
          </a:p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dolore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1E0BA-59EC-F640-B7EF-BAE13FF1D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EF59CCE-8E8E-4541-9ACC-DB3FABF5D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6D37A-18D9-3B4A-B4C5-29D0A55E8C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4320000"/>
            <a:ext cx="8101013" cy="1350000"/>
          </a:xfrm>
          <a:prstGeom prst="rect">
            <a:avLst/>
          </a:prstGeom>
        </p:spPr>
        <p:txBody>
          <a:bodyPr lIns="0" tIns="0" rIns="0" bIns="0"/>
          <a:lstStyle>
            <a:lvl1pPr marL="138113" indent="-138113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725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evel bulle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1999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multi-level bullet points 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F2567-8DB0-E149-BCE5-D5DA02C2F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3" y="1890000"/>
            <a:ext cx="8099999" cy="3780000"/>
          </a:xfrm>
          <a:prstGeom prst="rect">
            <a:avLst/>
          </a:prstGeom>
          <a:noFill/>
        </p:spPr>
        <p:txBody>
          <a:bodyPr lIns="0" tIns="0" rIns="0" bIns="0"/>
          <a:lstStyle>
            <a:lvl1pPr marL="138113" indent="-138113" algn="l">
              <a:lnSpc>
                <a:spcPts val="1455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36972" indent="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1E0BA-59EC-F640-B7EF-BAE13FF1D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EF59CCE-8E8E-4541-9ACC-DB3FABF5D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84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Revers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5829395-33D1-B948-A99A-117371B28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BE50584-8727-DF4C-BABE-B75BE83DB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9619A5-6EFE-9F42-8BA7-302A5E9C11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1999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full width text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9E066B-536A-5745-9916-9ED43FAE01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3" y="1890000"/>
            <a:ext cx="8099999" cy="378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ts val="1455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 lvl="0"/>
            <a:endParaRPr lang="en-GB"/>
          </a:p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dolore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cons </a:t>
            </a:r>
            <a:r>
              <a:rPr lang="en-GB" err="1"/>
              <a:t>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264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ulti-level bullets Revers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5829395-33D1-B948-A99A-117371B28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BE50584-8727-DF4C-BABE-B75BE83DB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9619A5-6EFE-9F42-8BA7-302A5E9C11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1999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full width text and multi-level bullet points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9E066B-536A-5745-9916-9ED43FAE01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3" y="1890000"/>
            <a:ext cx="8099999" cy="378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ts val="1455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 lvl="0"/>
            <a:endParaRPr lang="en-GB"/>
          </a:p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dolore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DD0CE-A94E-D948-8C39-D0778D732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4320000"/>
            <a:ext cx="8101013" cy="1350000"/>
          </a:xfrm>
          <a:prstGeom prst="rect">
            <a:avLst/>
          </a:prstGeom>
        </p:spPr>
        <p:txBody>
          <a:bodyPr lIns="0" tIns="0" rIns="0" bIns="0"/>
          <a:lstStyle>
            <a:lvl1pPr marL="138113" indent="-138113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56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evel bullets Revers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5829395-33D1-B948-A99A-117371B28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BE50584-8727-DF4C-BABE-B75BE83DB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9619A5-6EFE-9F42-8BA7-302A5E9C11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1999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multi-level bullet points 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9E066B-536A-5745-9916-9ED43FAE0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3" y="1890000"/>
            <a:ext cx="8099999" cy="3780000"/>
          </a:xfrm>
          <a:prstGeom prst="rect">
            <a:avLst/>
          </a:prstGeom>
          <a:noFill/>
        </p:spPr>
        <p:txBody>
          <a:bodyPr lIns="0" tIns="0" rIns="0" bIns="0"/>
          <a:lstStyle>
            <a:lvl1pPr marL="138113" indent="-138113" algn="l">
              <a:lnSpc>
                <a:spcPts val="1455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95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2780928"/>
            <a:ext cx="8207375" cy="3527796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700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831E0BA-59EC-F640-B7EF-BAE13FF1D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2C9C3-D04D-9F48-97D1-A59CB26E82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890000"/>
            <a:ext cx="27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725"/>
              </a:lnSpc>
              <a:buNone/>
              <a:defRPr sz="15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11CD2A0-E4AB-7B4B-B613-044B47088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AD65A6E-F788-6C46-9154-0CE43CEB0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00" y="1890000"/>
            <a:ext cx="4950000" cy="1389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ts val="1455"/>
              </a:lnSpc>
              <a:spcBef>
                <a:spcPts val="0"/>
              </a:spcBef>
              <a:buNone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3D09BF4-DFFF-7F43-A222-3E0F3AA763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00" y="3609006"/>
            <a:ext cx="4950000" cy="2343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E240F66-C62C-A446-A757-011C3B612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0000" y="3969007"/>
            <a:ext cx="4950000" cy="1700995"/>
          </a:xfrm>
          <a:prstGeom prst="rect">
            <a:avLst/>
          </a:prstGeom>
        </p:spPr>
        <p:txBody>
          <a:bodyPr lIns="0" tIns="0" rIns="0" bIns="0"/>
          <a:lstStyle>
            <a:lvl1pPr marL="138113" indent="-138113" algn="l">
              <a:lnSpc>
                <a:spcPts val="1455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0B521F-A6E6-2C4E-B693-71938BBABF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1999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full width text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5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Revers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D2F32BE-3FA8-5F44-9665-D447CB206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B16F394-A56B-5341-9D71-5AE15A132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5886192-B717-064E-8E6E-3299C7CB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890000"/>
            <a:ext cx="27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725"/>
              </a:lnSpc>
              <a:buNone/>
              <a:defRPr sz="15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629E97-7C09-4143-B337-022E7A5EA7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00" y="1890000"/>
            <a:ext cx="4950000" cy="1389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ts val="1455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043E9CF-280E-DB43-AAB6-DA8F3F0F1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00" y="3609006"/>
            <a:ext cx="4950000" cy="2343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2AC927B-5213-FF4F-9412-88B09FCE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0000" y="3969007"/>
            <a:ext cx="4950000" cy="1700995"/>
          </a:xfrm>
          <a:prstGeom prst="rect">
            <a:avLst/>
          </a:prstGeom>
        </p:spPr>
        <p:txBody>
          <a:bodyPr lIns="0" tIns="0" rIns="0" bIns="0"/>
          <a:lstStyle>
            <a:lvl1pPr marL="138113" indent="-138113" algn="l">
              <a:lnSpc>
                <a:spcPts val="1455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023D52-F9A2-C04C-AC98-D2AC9664B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1999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full width text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40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20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intro two column text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831E0BA-59EC-F640-B7EF-BAE13FF1D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2C9C3-D04D-9F48-97D1-A59CB26E82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890000"/>
            <a:ext cx="387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55"/>
              </a:lnSpc>
              <a:buNone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  <a:br>
              <a:rPr lang="en-GB"/>
            </a:b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cons </a:t>
            </a:r>
            <a:r>
              <a:rPr lang="en-GB" err="1"/>
              <a:t>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67213FA-1BB7-674D-AE42-005524174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3962B5A-8014-C443-96E2-86E72E63E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0000" y="1890000"/>
            <a:ext cx="3870000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7F1042F-BA79-5645-B680-819CB1E59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0000" y="2250005"/>
            <a:ext cx="3870000" cy="3419997"/>
          </a:xfrm>
          <a:prstGeom prst="rect">
            <a:avLst/>
          </a:prstGeom>
        </p:spPr>
        <p:txBody>
          <a:bodyPr lIns="0" tIns="0" rIns="0" bIns="0"/>
          <a:lstStyle>
            <a:lvl1pPr marL="136522" indent="-136522" algn="l">
              <a:lnSpc>
                <a:spcPts val="1455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078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Revers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9508074-9392-524D-B1DF-AE32AEE9DA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44FDC1A-9C84-7947-BB66-8989BC9F4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61A058-3F81-754D-9833-B295949A71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20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intro two column text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C2B22A-8DA3-6D4E-BB38-0CECFCB10B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890000"/>
            <a:ext cx="387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55"/>
              </a:lnSpc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  <a:br>
              <a:rPr lang="en-GB"/>
            </a:b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cons </a:t>
            </a:r>
            <a:r>
              <a:rPr lang="en-GB" err="1"/>
              <a:t>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65767F3-80E6-0C4C-8118-F57876F68B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0000" y="1890000"/>
            <a:ext cx="3870000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B5BE7F-BCF3-C649-88BD-873890742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0000" y="2250005"/>
            <a:ext cx="3870000" cy="3419997"/>
          </a:xfrm>
          <a:prstGeom prst="rect">
            <a:avLst/>
          </a:prstGeom>
        </p:spPr>
        <p:txBody>
          <a:bodyPr lIns="0" tIns="0" rIns="0" bIns="0"/>
          <a:lstStyle>
            <a:lvl1pPr marL="138113" indent="-138113" algn="l">
              <a:lnSpc>
                <a:spcPts val="1455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951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two column text and image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831E0BA-59EC-F640-B7EF-BAE13FF1D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2C9C3-D04D-9F48-97D1-A59CB26E82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890000"/>
            <a:ext cx="387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55"/>
              </a:lnSpc>
              <a:buNone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  <a:br>
              <a:rPr lang="en-GB"/>
            </a:b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cons </a:t>
            </a:r>
            <a:r>
              <a:rPr lang="en-GB" err="1"/>
              <a:t>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DD873F-2173-F141-B121-1C7C2CF6E7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0000" y="1889999"/>
            <a:ext cx="3870000" cy="378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964A76E-6152-DC43-AEBB-2BBBA4EF1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84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Revers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55A554F-9A3A-5E46-B32C-ECCD3FD41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454F31D-043E-414D-AE8F-13FC4310C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93358E-9324-634C-89ED-8B04D66EB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75"/>
              </a:lnSpc>
              <a:tabLst/>
              <a:defRPr sz="21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two column text and image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84D08C-4B9C-814B-9C21-184560B947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890000"/>
            <a:ext cx="387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55"/>
              </a:lnSpc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  <a:br>
              <a:rPr lang="en-GB"/>
            </a:b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cons </a:t>
            </a:r>
            <a:r>
              <a:rPr lang="en-GB" err="1"/>
              <a:t>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8C997F1-E56F-834B-AEBB-5870A4855E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0000" y="1889999"/>
            <a:ext cx="3870000" cy="378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6882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810002"/>
            <a:ext cx="8100000" cy="7209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00"/>
              </a:lnSpc>
              <a:tabLst/>
              <a:defRPr sz="21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two column bullets and image second line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831E0BA-59EC-F640-B7EF-BAE13FF1D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2C9C3-D04D-9F48-97D1-A59CB26E8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890000"/>
            <a:ext cx="2520000" cy="3780000"/>
          </a:xfrm>
          <a:prstGeom prst="rect">
            <a:avLst/>
          </a:prstGeom>
        </p:spPr>
        <p:txBody>
          <a:bodyPr lIns="0" tIns="0" rIns="0" bIns="0"/>
          <a:lstStyle>
            <a:lvl1pPr marL="139697" indent="-139697" algn="l">
              <a:lnSpc>
                <a:spcPts val="1455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tabLst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DD873F-2173-F141-B121-1C7C2CF6E7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0000" y="1890000"/>
            <a:ext cx="5220000" cy="378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AB7F797-8CA3-4B49-B494-424170720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7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Image Slide Revers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99D6BFB-B409-174A-A7F3-F956F3F365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9A1DC59-8A42-D84D-BAED-72FC709DA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0B1565-2967-DC4F-A1D0-E19719D198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810002"/>
            <a:ext cx="8100000" cy="7209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00"/>
              </a:lnSpc>
              <a:tabLst/>
              <a:defRPr sz="21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two column bullets and image second line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EEDE2D9-2B57-6148-BAD9-923DB421E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890000"/>
            <a:ext cx="2520000" cy="3780000"/>
          </a:xfrm>
          <a:prstGeom prst="rect">
            <a:avLst/>
          </a:prstGeom>
        </p:spPr>
        <p:txBody>
          <a:bodyPr lIns="0" tIns="0" rIns="0" bIns="0"/>
          <a:lstStyle>
            <a:lvl1pPr marL="139697" indent="-139697" algn="l">
              <a:lnSpc>
                <a:spcPts val="1455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5AC58FB-6DF1-764F-BCCB-D1AEB9ADE1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0000" y="1890000"/>
            <a:ext cx="5220000" cy="378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6102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00"/>
              </a:lnSpc>
              <a:tabLst/>
              <a:defRPr sz="21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three column image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831E0BA-59EC-F640-B7EF-BAE13FF1D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DD873F-2173-F141-B121-1C7C2CF6E7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0000" y="1890000"/>
            <a:ext cx="1980000" cy="171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22FFC1A-7327-3940-92A3-18BBD62410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00" y="1890000"/>
            <a:ext cx="1980000" cy="171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4DC6AA5-1E4C-A349-B682-2EBE48C02A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0000" y="1890000"/>
            <a:ext cx="1980000" cy="171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D3E4A68D-1A16-2142-8750-ABF219385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2714234-4274-7B46-8B12-25062564A9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140000"/>
            <a:ext cx="1980000" cy="12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2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05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F0FAFCE-C592-AE43-BF40-3B0BE562AD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870000"/>
            <a:ext cx="1980000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2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9A4145B-5455-DC47-A87F-5560F6C1A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0000" y="4140000"/>
            <a:ext cx="1980000" cy="12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2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05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0B44287-798A-7D48-B07D-6BAC032C8F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0000" y="3870000"/>
            <a:ext cx="1980000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2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B37F195-AFE0-4F40-8882-C66F1978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0" y="4140000"/>
            <a:ext cx="1980000" cy="12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2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05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F01C3FA-63E8-6146-9EBC-5561FEC0BE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0000" y="3870000"/>
            <a:ext cx="1980000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2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94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 Slide Revers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D3E4A68D-1A16-2142-8750-ABF219385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85B065-A814-F341-99F7-85376FDA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28F6BFD-B911-504B-849A-DB216CED1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810000"/>
            <a:ext cx="81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00"/>
              </a:lnSpc>
              <a:tabLst/>
              <a:defRPr sz="21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three column image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77FB74B-10A3-AE40-97F1-A544DDDB0B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0000" y="1890000"/>
            <a:ext cx="1980000" cy="171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2D9A8AF4-9041-5D44-AF7B-A17E4C6FD7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00" y="1890000"/>
            <a:ext cx="1980000" cy="171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BE82012-0374-BD4F-9EC5-78B0E98C61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0000" y="1890000"/>
            <a:ext cx="1980000" cy="1710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AE37F7D-2D88-9242-B8D6-4336D2899D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140000"/>
            <a:ext cx="1980000" cy="12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2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1CB8DE4-7520-104F-AA32-8D93D0F4E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870000"/>
            <a:ext cx="1980000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25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2210914-DD20-8549-BFBA-6ED8CFD5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0000" y="4140000"/>
            <a:ext cx="1980000" cy="12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2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5488797B-9473-0C46-857F-2ABE078658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0000" y="3870000"/>
            <a:ext cx="1980000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25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77BEB4B9-DB75-8045-8D99-E38C59FBEF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0" y="4140000"/>
            <a:ext cx="1980000" cy="12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2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GB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A4549AB-5FF9-B040-9E22-32E162FB07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0000" y="3870000"/>
            <a:ext cx="1980000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25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70080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6759C-6AE5-4F71-8BE7-4C3ED9763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Height Imag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DD873F-2173-F141-B121-1C7C2CF6E7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0" y="-1"/>
            <a:ext cx="5544000" cy="68579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1" y="810000"/>
            <a:ext cx="2519750" cy="108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00"/>
              </a:lnSpc>
              <a:tabLst/>
              <a:defRPr sz="21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full height image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2C9C3-D04D-9F48-97D1-A59CB26E8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250000"/>
            <a:ext cx="2520000" cy="3420000"/>
          </a:xfrm>
          <a:prstGeom prst="rect">
            <a:avLst/>
          </a:prstGeom>
        </p:spPr>
        <p:txBody>
          <a:bodyPr lIns="0" tIns="0" rIns="0" bIns="0"/>
          <a:lstStyle>
            <a:lvl1pPr marL="139697" indent="-139697" algn="l">
              <a:lnSpc>
                <a:spcPts val="1455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272" indent="-13216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62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697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70322" indent="-133350"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D6BFB-B409-174A-A7F3-F956F3F365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6956DAD-6D54-C948-93E5-751054D89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33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DD873F-2173-F141-B121-1C7C2CF6E7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-1"/>
            <a:ext cx="9143999" cy="68579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810000"/>
            <a:ext cx="81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300"/>
              </a:lnSpc>
              <a:tabLst/>
              <a:defRPr sz="21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to go here for full slide image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EAE3D-1571-2949-A1FC-1AC73C916EBF}"/>
              </a:ext>
            </a:extLst>
          </p:cNvPr>
          <p:cNvCxnSpPr/>
          <p:nvPr userDrawn="1"/>
        </p:nvCxnSpPr>
        <p:spPr>
          <a:xfrm>
            <a:off x="0" y="450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99D6BFB-B409-174A-A7F3-F956F3F365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6120002"/>
            <a:ext cx="1515618" cy="387477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93C5BD0-CBF8-D34D-A808-E92C9D6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119" y="6201123"/>
            <a:ext cx="759883" cy="2273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C9727F-F883-B24E-A6C0-686402BE3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4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3120000"/>
            <a:ext cx="81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5600"/>
              </a:lnSpc>
              <a:defRPr sz="45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965E55-95CF-BF41-B155-00998CCB0EDF}"/>
              </a:ext>
            </a:extLst>
          </p:cNvPr>
          <p:cNvCxnSpPr/>
          <p:nvPr userDrawn="1"/>
        </p:nvCxnSpPr>
        <p:spPr>
          <a:xfrm>
            <a:off x="0" y="2160000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56860A-1A15-C74C-AC5F-3D1A5EF379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720001"/>
            <a:ext cx="2112212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C818C-F48C-074A-90DD-6B747D7192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70000"/>
            <a:ext cx="9144000" cy="11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43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6" y="245517"/>
            <a:ext cx="8425630" cy="647700"/>
          </a:xfrm>
          <a:prstGeom prst="rect">
            <a:avLst/>
          </a:prstGeom>
        </p:spPr>
        <p:txBody>
          <a:bodyPr/>
          <a:lstStyle>
            <a:lvl1pPr>
              <a:defRPr sz="1575" baseline="0">
                <a:solidFill>
                  <a:srgbClr val="5C315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556792"/>
            <a:ext cx="8421687" cy="482495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13">
                <a:solidFill>
                  <a:schemeClr val="tx1"/>
                </a:solidFill>
                <a:latin typeface="+mn-lt"/>
              </a:defRPr>
            </a:lvl1pPr>
            <a:lvl2pPr marL="417910" indent="-160735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+mn-lt"/>
              </a:defRPr>
            </a:lvl2pPr>
            <a:lvl3pPr>
              <a:defRPr sz="900" baseline="0">
                <a:solidFill>
                  <a:schemeClr val="tx1"/>
                </a:solidFill>
                <a:latin typeface="+mn-lt"/>
              </a:defRPr>
            </a:lvl3pPr>
            <a:lvl4pPr marL="900113" indent="-128588">
              <a:buFont typeface="Arial" panose="020B0604020202020204" pitchFamily="34" charset="0"/>
              <a:buChar char="•"/>
              <a:defRPr sz="900" baseline="0">
                <a:solidFill>
                  <a:schemeClr val="tx1"/>
                </a:solidFill>
                <a:latin typeface="+mn-lt"/>
              </a:defRPr>
            </a:lvl4pPr>
            <a:lvl5pPr marL="1028700" indent="0">
              <a:buNone/>
              <a:defRPr sz="1013">
                <a:solidFill>
                  <a:schemeClr val="tx1"/>
                </a:solidFill>
                <a:latin typeface="+mn-lt"/>
              </a:defRPr>
            </a:lvl5pPr>
            <a:lvl6pPr marL="1285875" indent="0">
              <a:buNone/>
              <a:defRPr/>
            </a:lvl6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4" y="1052736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rgbClr val="5C31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381750"/>
            <a:ext cx="649287" cy="215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19"/>
            </a:lvl1pPr>
          </a:lstStyle>
          <a:p>
            <a:pPr lvl="0"/>
            <a:fld id="{E920635C-B64D-40E1-8F9E-DCDE50DF7560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740352" y="188644"/>
            <a:ext cx="990111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59C34-341B-46DA-9046-636A06EBB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668344" y="188644"/>
            <a:ext cx="1062119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5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6" y="245517"/>
            <a:ext cx="8425630" cy="647700"/>
          </a:xfrm>
          <a:prstGeom prst="rect">
            <a:avLst/>
          </a:prstGeom>
        </p:spPr>
        <p:txBody>
          <a:bodyPr/>
          <a:lstStyle>
            <a:lvl1pPr>
              <a:defRPr sz="2100" baseline="0">
                <a:solidFill>
                  <a:srgbClr val="5C315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556792"/>
            <a:ext cx="8421687" cy="482495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  <a:latin typeface="+mn-lt"/>
              </a:defRPr>
            </a:lvl1pPr>
            <a:lvl2pPr marL="557213" indent="-214313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 baseline="0">
                <a:solidFill>
                  <a:schemeClr val="tx1"/>
                </a:solidFill>
                <a:latin typeface="+mn-lt"/>
              </a:defRPr>
            </a:lvl3pPr>
            <a:lvl4pPr marL="1200150" indent="-171450"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1371600" indent="0">
              <a:buNone/>
              <a:defRPr sz="1350">
                <a:solidFill>
                  <a:schemeClr val="tx1"/>
                </a:solidFill>
                <a:latin typeface="+mn-lt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4" y="1052736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rgbClr val="5C31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381750"/>
            <a:ext cx="649287" cy="215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/>
            </a:lvl1pPr>
          </a:lstStyle>
          <a:p>
            <a:pPr lvl="0"/>
            <a:fld id="{E920635C-B64D-40E1-8F9E-DCDE50DF756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A214C-EB02-4DFF-89DA-4C9702178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740352" y="188644"/>
            <a:ext cx="990111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378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2" y="424499"/>
            <a:ext cx="2431456" cy="1688523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5"/>
            <a:ext cx="7416874" cy="19448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813185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6288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149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316835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316835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2276872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68580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10266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620690"/>
            <a:ext cx="5004048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5004048" cy="7920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84482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996952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3140968"/>
            <a:ext cx="5004047" cy="3024883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6600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32583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568130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9CC17037-2360-4F23-A137-14D13D552726}"/>
              </a:ext>
            </a:extLst>
          </p:cNvPr>
          <p:cNvSpPr txBox="1"/>
          <p:nvPr userDrawn="1"/>
        </p:nvSpPr>
        <p:spPr>
          <a:xfrm>
            <a:off x="4205039" y="6597352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8126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59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70080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4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568131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9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378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260649"/>
            <a:ext cx="2374574" cy="1651003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5"/>
            <a:ext cx="7416874" cy="194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39273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6288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16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316835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316835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2276872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68580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14578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620690"/>
            <a:ext cx="5004048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5004048" cy="7920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84482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996952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3140968"/>
            <a:ext cx="5004047" cy="3024883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5856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31411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29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700808"/>
            <a:ext cx="820891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1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568131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06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376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260648"/>
            <a:ext cx="2480412" cy="1651003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4"/>
            <a:ext cx="7416874" cy="19448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2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B84D90C0-E8EA-46D9-BB09-4704D9D5C0D4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7661687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378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260649"/>
            <a:ext cx="2374574" cy="1651003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5"/>
            <a:ext cx="7416874" cy="194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842509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6288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504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316835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316835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2276872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68580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20850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620690"/>
            <a:ext cx="5004048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5004048" cy="7920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84482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996952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3140968"/>
            <a:ext cx="5004047" cy="3024883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5856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2119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9413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700808"/>
            <a:ext cx="8208912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5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568131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8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378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260649"/>
            <a:ext cx="2374574" cy="1651003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5"/>
            <a:ext cx="7416874" cy="194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034223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6288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070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316835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316835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2276872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68580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30787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6288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2780928"/>
            <a:ext cx="8207375" cy="3527796"/>
          </a:xfrm>
          <a:prstGeom prst="rect">
            <a:avLst/>
          </a:prstGeom>
        </p:spPr>
        <p:txBody>
          <a:bodyPr numCol="1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BB6638A5-2DAF-4876-AD2D-4259534D523C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31651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620690"/>
            <a:ext cx="5004048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5004048" cy="7920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84482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996952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3140968"/>
            <a:ext cx="5004047" cy="3024883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5856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26331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4380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700808"/>
            <a:ext cx="820891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0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2568131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378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260649"/>
            <a:ext cx="2374574" cy="1651003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5"/>
            <a:ext cx="7416874" cy="194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084709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6288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59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316835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316835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2276872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68580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29804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620690"/>
            <a:ext cx="5004048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5004048" cy="7920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84482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996952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3140968"/>
            <a:ext cx="5004047" cy="3024883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5856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7576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780929"/>
            <a:ext cx="8207375" cy="3527796"/>
          </a:xfrm>
          <a:prstGeom prst="rect">
            <a:avLst/>
          </a:prstGeom>
        </p:spPr>
        <p:txBody>
          <a:bodyPr numCol="3" spcCol="164592"/>
          <a:lstStyle>
            <a:lvl1pPr marL="252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52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6480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26369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320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620690"/>
            <a:ext cx="8208912" cy="8640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700808"/>
            <a:ext cx="8208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26727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4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8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9D3854B3-A1E0-4708-A73E-0C221438B4DC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3" name="MSIPCMContentMarking" descr="{&quot;HashCode&quot;:-1288984879,&quot;Placement&quot;:&quot;Header&quot;,&quot;Top&quot;:0.0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5B90175C-EBA2-45A2-B2CA-F920E4A9B897}"/>
              </a:ext>
            </a:extLst>
          </p:cNvPr>
          <p:cNvSpPr txBox="1"/>
          <p:nvPr userDrawn="1"/>
        </p:nvSpPr>
        <p:spPr>
          <a:xfrm>
            <a:off x="4205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2763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3" r:id="rId1"/>
    <p:sldLayoutId id="2147485744" r:id="rId2"/>
    <p:sldLayoutId id="2147485745" r:id="rId3"/>
    <p:sldLayoutId id="2147485746" r:id="rId4"/>
    <p:sldLayoutId id="2147485747" r:id="rId5"/>
    <p:sldLayoutId id="2147485775" r:id="rId6"/>
    <p:sldLayoutId id="2147485776" r:id="rId7"/>
    <p:sldLayoutId id="2147485777" r:id="rId8"/>
    <p:sldLayoutId id="2147485778" r:id="rId9"/>
    <p:sldLayoutId id="2147485779" r:id="rId10"/>
    <p:sldLayoutId id="2147485780" r:id="rId11"/>
    <p:sldLayoutId id="2147485781" r:id="rId12"/>
    <p:sldLayoutId id="2147485782" r:id="rId13"/>
    <p:sldLayoutId id="2147485783" r:id="rId14"/>
    <p:sldLayoutId id="214748578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1C2DC43D-D92E-4517-8DA5-73E358654E4B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3" name="MSIPCMContentMarking" descr="{&quot;HashCode&quot;:-1288984879,&quot;Placement&quot;:&quot;Header&quot;,&quot;Top&quot;:0.0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5D46B071-50B0-4B6A-8A2B-A6B4DF6C7C34}"/>
              </a:ext>
            </a:extLst>
          </p:cNvPr>
          <p:cNvSpPr txBox="1"/>
          <p:nvPr userDrawn="1"/>
        </p:nvSpPr>
        <p:spPr>
          <a:xfrm>
            <a:off x="4205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ED32E-49F7-410A-9428-8F75488ED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0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6" r:id="rId1"/>
    <p:sldLayoutId id="2147485787" r:id="rId2"/>
    <p:sldLayoutId id="2147485788" r:id="rId3"/>
    <p:sldLayoutId id="2147485789" r:id="rId4"/>
    <p:sldLayoutId id="2147485790" r:id="rId5"/>
    <p:sldLayoutId id="2147485791" r:id="rId6"/>
    <p:sldLayoutId id="2147485792" r:id="rId7"/>
    <p:sldLayoutId id="2147485793" r:id="rId8"/>
    <p:sldLayoutId id="2147485794" r:id="rId9"/>
    <p:sldLayoutId id="2147485795" r:id="rId10"/>
    <p:sldLayoutId id="2147485796" r:id="rId11"/>
    <p:sldLayoutId id="2147485797" r:id="rId12"/>
    <p:sldLayoutId id="2147485798" r:id="rId13"/>
    <p:sldLayoutId id="2147485799" r:id="rId14"/>
    <p:sldLayoutId id="2147485800" r:id="rId15"/>
    <p:sldLayoutId id="2147485801" r:id="rId16"/>
    <p:sldLayoutId id="2147485802" r:id="rId17"/>
    <p:sldLayoutId id="214748580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5C085AB9-FDC5-412E-B7B2-AC41D8B18E6D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2" name="MSIPCMContentMarking" descr="{&quot;HashCode&quot;:-1288984879,&quot;Placement&quot;:&quot;Header&quot;,&quot;Top&quot;:0.0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0D4D8728-70E6-487B-BF9B-CD0670728791}"/>
              </a:ext>
            </a:extLst>
          </p:cNvPr>
          <p:cNvSpPr txBox="1"/>
          <p:nvPr userDrawn="1"/>
        </p:nvSpPr>
        <p:spPr>
          <a:xfrm>
            <a:off x="4205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53381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5" r:id="rId1"/>
    <p:sldLayoutId id="2147485806" r:id="rId2"/>
    <p:sldLayoutId id="2147485807" r:id="rId3"/>
    <p:sldLayoutId id="2147485808" r:id="rId4"/>
    <p:sldLayoutId id="2147485809" r:id="rId5"/>
    <p:sldLayoutId id="2147485810" r:id="rId6"/>
    <p:sldLayoutId id="2147485811" r:id="rId7"/>
    <p:sldLayoutId id="2147485812" r:id="rId8"/>
    <p:sldLayoutId id="2147485813" r:id="rId9"/>
    <p:sldLayoutId id="2147485814" r:id="rId10"/>
    <p:sldLayoutId id="2147485815" r:id="rId11"/>
    <p:sldLayoutId id="2147485816" r:id="rId12"/>
    <p:sldLayoutId id="2147485817" r:id="rId13"/>
    <p:sldLayoutId id="2147485818" r:id="rId14"/>
    <p:sldLayoutId id="2147485819" r:id="rId15"/>
    <p:sldLayoutId id="2147485820" r:id="rId16"/>
    <p:sldLayoutId id="2147485821" r:id="rId17"/>
    <p:sldLayoutId id="2147485822" r:id="rId18"/>
    <p:sldLayoutId id="2147485823" r:id="rId19"/>
    <p:sldLayoutId id="2147485824" r:id="rId20"/>
    <p:sldLayoutId id="2147485825" r:id="rId21"/>
    <p:sldLayoutId id="2147485826" r:id="rId22"/>
    <p:sldLayoutId id="2147485827" r:id="rId23"/>
    <p:sldLayoutId id="2147485828" r:id="rId24"/>
    <p:sldLayoutId id="2147485829" r:id="rId25"/>
    <p:sldLayoutId id="2147485830" r:id="rId26"/>
    <p:sldLayoutId id="2147485831" r:id="rId27"/>
    <p:sldLayoutId id="2147485832" r:id="rId28"/>
    <p:sldLayoutId id="2147485833" r:id="rId29"/>
    <p:sldLayoutId id="2147485834" r:id="rId30"/>
    <p:sldLayoutId id="2147485835" r:id="rId31"/>
    <p:sldLayoutId id="2147485836" r:id="rId3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264847310,&quot;Placement&quot;:&quot;Footer&quot;,&quot;Top&quot;:384.343,&quot;Left&quot;:331.105438,&quot;SlideWidth&quot;:720,&quot;SlideHeight&quot;:405}">
            <a:extLst>
              <a:ext uri="{FF2B5EF4-FFF2-40B4-BE49-F238E27FC236}">
                <a16:creationId xmlns:a16="http://schemas.microsoft.com/office/drawing/2014/main" id="{FA4E45CB-673B-464D-8FFB-0BBA97090CAC}"/>
              </a:ext>
            </a:extLst>
          </p:cNvPr>
          <p:cNvSpPr txBox="1"/>
          <p:nvPr userDrawn="1"/>
        </p:nvSpPr>
        <p:spPr>
          <a:xfrm>
            <a:off x="4205040" y="6606160"/>
            <a:ext cx="733923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3" name="MSIPCMContentMarking" descr="{&quot;HashCode&quot;:-1288984879,&quot;Placement&quot;:&quot;Header&quot;,&quot;Top&quot;:0.0,&quot;Left&quot;:331.105438,&quot;SlideWidth&quot;:720,&quot;SlideHeight&quot;:405}">
            <a:extLst>
              <a:ext uri="{FF2B5EF4-FFF2-40B4-BE49-F238E27FC236}">
                <a16:creationId xmlns:a16="http://schemas.microsoft.com/office/drawing/2014/main" id="{BD0FF344-C575-4F99-859C-DEA647DC4D6B}"/>
              </a:ext>
            </a:extLst>
          </p:cNvPr>
          <p:cNvSpPr txBox="1"/>
          <p:nvPr userDrawn="1"/>
        </p:nvSpPr>
        <p:spPr>
          <a:xfrm>
            <a:off x="4205040" y="97952"/>
            <a:ext cx="733923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6095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9" r:id="rId1"/>
    <p:sldLayoutId id="2147485840" r:id="rId2"/>
    <p:sldLayoutId id="2147485841" r:id="rId3"/>
    <p:sldLayoutId id="2147485842" r:id="rId4"/>
    <p:sldLayoutId id="2147485843" r:id="rId5"/>
    <p:sldLayoutId id="2147485844" r:id="rId6"/>
    <p:sldLayoutId id="2147485845" r:id="rId7"/>
    <p:sldLayoutId id="2147485846" r:id="rId8"/>
    <p:sldLayoutId id="2147485847" r:id="rId9"/>
    <p:sldLayoutId id="2147485848" r:id="rId10"/>
    <p:sldLayoutId id="2147485849" r:id="rId11"/>
    <p:sldLayoutId id="2147485850" r:id="rId12"/>
    <p:sldLayoutId id="2147485851" r:id="rId13"/>
    <p:sldLayoutId id="2147485852" r:id="rId14"/>
    <p:sldLayoutId id="2147485853" r:id="rId15"/>
    <p:sldLayoutId id="2147485854" r:id="rId16"/>
    <p:sldLayoutId id="2147485855" r:id="rId17"/>
    <p:sldLayoutId id="2147485856" r:id="rId18"/>
    <p:sldLayoutId id="2147485857" r:id="rId19"/>
    <p:sldLayoutId id="2147485858" r:id="rId20"/>
    <p:sldLayoutId id="2147485859" r:id="rId21"/>
    <p:sldLayoutId id="2147485860" r:id="rId22"/>
    <p:sldLayoutId id="2147485861" r:id="rId23"/>
    <p:sldLayoutId id="2147485862" r:id="rId24"/>
    <p:sldLayoutId id="2147485863" r:id="rId25"/>
    <p:sldLayoutId id="2147485864" r:id="rId26"/>
    <p:sldLayoutId id="2147485865" r:id="rId27"/>
    <p:sldLayoutId id="2147485866" r:id="rId28"/>
    <p:sldLayoutId id="2147485867" r:id="rId29"/>
    <p:sldLayoutId id="2147485868" r:id="rId30"/>
    <p:sldLayoutId id="2147485869" r:id="rId31"/>
    <p:sldLayoutId id="2147485870" r:id="rId32"/>
    <p:sldLayoutId id="2147485871" r:id="rId33"/>
    <p:sldLayoutId id="2147485872" r:id="rId34"/>
    <p:sldLayoutId id="2147485873" r:id="rId35"/>
    <p:sldLayoutId id="2147485874" r:id="rId3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71600" y="5669632"/>
            <a:ext cx="3456384" cy="360362"/>
          </a:xfrm>
        </p:spPr>
        <p:txBody>
          <a:bodyPr/>
          <a:lstStyle/>
          <a:p>
            <a:pPr algn="l"/>
            <a:r>
              <a:rPr lang="en-GB" dirty="0"/>
              <a:t>Frank Wigley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27534" y="2924945"/>
            <a:ext cx="7416874" cy="1728192"/>
          </a:xfrm>
        </p:spPr>
        <p:txBody>
          <a:bodyPr/>
          <a:lstStyle/>
          <a:p>
            <a:r>
              <a:rPr lang="en-GB" sz="3600" dirty="0"/>
              <a:t>Land Use Strategy Development - Update</a:t>
            </a:r>
          </a:p>
          <a:p>
            <a:r>
              <a:rPr lang="en-GB" sz="3600" dirty="0"/>
              <a:t>Nuleaf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4A40E4C-B583-2E14-2C93-D121B5AA4EB6}"/>
              </a:ext>
            </a:extLst>
          </p:cNvPr>
          <p:cNvSpPr txBox="1">
            <a:spLocks/>
          </p:cNvSpPr>
          <p:nvPr/>
        </p:nvSpPr>
        <p:spPr>
          <a:xfrm>
            <a:off x="4940424" y="5669632"/>
            <a:ext cx="3456384" cy="3603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/>
              <a:t>31</a:t>
            </a:r>
            <a:r>
              <a:rPr lang="en-GB" baseline="30000"/>
              <a:t>st</a:t>
            </a:r>
            <a:r>
              <a:rPr lang="en-GB"/>
              <a:t>  October  2023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A128-CCAA-8920-006A-3FEFC1299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76" y="549276"/>
            <a:ext cx="8208912" cy="864095"/>
          </a:xfrm>
        </p:spPr>
        <p:txBody>
          <a:bodyPr/>
          <a:lstStyle/>
          <a:p>
            <a:r>
              <a:rPr lang="en-GB" dirty="0"/>
              <a:t>End State and land use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23A4-7FE3-D026-E3CF-ABCC59F3BE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Magnox.</a:t>
            </a:r>
          </a:p>
          <a:p>
            <a:pPr lvl="1"/>
            <a:r>
              <a:rPr lang="en-GB" dirty="0"/>
              <a:t>Applications and permissions for disposals at Winfrith and Traws 23/24</a:t>
            </a:r>
          </a:p>
          <a:p>
            <a:pPr lvl="1"/>
            <a:r>
              <a:rPr lang="en-GB" dirty="0"/>
              <a:t>High level assumptions generated for </a:t>
            </a:r>
            <a:r>
              <a:rPr lang="en-GB" dirty="0" err="1"/>
              <a:t>Berkerley</a:t>
            </a:r>
            <a:r>
              <a:rPr lang="en-GB" dirty="0"/>
              <a:t> and </a:t>
            </a:r>
            <a:r>
              <a:rPr lang="en-GB" dirty="0" err="1"/>
              <a:t>Chapelcross</a:t>
            </a:r>
            <a:r>
              <a:rPr lang="en-GB" dirty="0"/>
              <a:t>. Sizewell, Dungeness, Hinkley underway.</a:t>
            </a:r>
          </a:p>
          <a:p>
            <a:pPr lvl="1"/>
            <a:r>
              <a:rPr lang="en-GB" dirty="0"/>
              <a:t>Work underway to establish process of meaningful stakeholder engagement</a:t>
            </a:r>
          </a:p>
          <a:p>
            <a:pPr lvl="1"/>
            <a:r>
              <a:rPr lang="en-GB" dirty="0"/>
              <a:t>Building first draft of the strategic thread for reactor sites by close of FY</a:t>
            </a:r>
          </a:p>
          <a:p>
            <a:pPr lvl="1"/>
            <a:r>
              <a:rPr lang="en-GB" dirty="0"/>
              <a:t>Understanding what land needs to be used for what and when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Sellafield</a:t>
            </a:r>
          </a:p>
          <a:p>
            <a:pPr lvl="1"/>
            <a:r>
              <a:rPr lang="en-GB" dirty="0"/>
              <a:t>High Level technical assumptions for original components. </a:t>
            </a:r>
          </a:p>
          <a:p>
            <a:pPr lvl="1"/>
            <a:r>
              <a:rPr lang="en-GB" dirty="0"/>
              <a:t>Work underway for Groundwater and contaminated land components</a:t>
            </a:r>
          </a:p>
          <a:p>
            <a:pPr lvl="1"/>
            <a:r>
              <a:rPr lang="en-GB" dirty="0"/>
              <a:t>Work underway to establish process of meaningful stakeholder engagement</a:t>
            </a:r>
          </a:p>
          <a:p>
            <a:pPr lvl="1"/>
            <a:r>
              <a:rPr lang="en-GB" dirty="0"/>
              <a:t>Understanding what land is needed for what and when</a:t>
            </a:r>
          </a:p>
          <a:p>
            <a:pPr marL="49095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Dounreay</a:t>
            </a:r>
          </a:p>
          <a:p>
            <a:pPr lvl="1"/>
            <a:r>
              <a:rPr lang="en-GB" dirty="0"/>
              <a:t>Understanding implications and robustness of end state assumptions</a:t>
            </a:r>
          </a:p>
          <a:p>
            <a:pPr lvl="1"/>
            <a:r>
              <a:rPr lang="en-GB" dirty="0"/>
              <a:t>Particular work on </a:t>
            </a:r>
            <a:r>
              <a:rPr lang="en-GB" dirty="0" err="1"/>
              <a:t>LLW</a:t>
            </a:r>
            <a:r>
              <a:rPr lang="en-GB" dirty="0"/>
              <a:t> pits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F6C012A-7B70-BAE2-51CE-244BD0FAF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Progress – Site License Companies</a:t>
            </a:r>
          </a:p>
        </p:txBody>
      </p:sp>
    </p:spTree>
    <p:extLst>
      <p:ext uri="{BB962C8B-B14F-4D97-AF65-F5344CB8AC3E}">
        <p14:creationId xmlns:p14="http://schemas.microsoft.com/office/powerpoint/2010/main" val="314584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9FD5-60E0-1E60-692F-13BD66789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End State and Land use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4F43-EA1A-4120-B5C3-7928C9A020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1600" dirty="0"/>
              <a:t>International peer review. IAEA and NEA working groups</a:t>
            </a:r>
          </a:p>
          <a:p>
            <a:endParaRPr lang="en-GB" sz="1600" dirty="0"/>
          </a:p>
          <a:p>
            <a:r>
              <a:rPr lang="en-GB" sz="1600" dirty="0"/>
              <a:t>Town and country planning</a:t>
            </a:r>
          </a:p>
          <a:p>
            <a:endParaRPr lang="en-GB" sz="1600" dirty="0"/>
          </a:p>
          <a:p>
            <a:r>
              <a:rPr lang="en-GB" sz="1600" dirty="0"/>
              <a:t>Communications. </a:t>
            </a:r>
          </a:p>
          <a:p>
            <a:endParaRPr lang="en-GB" sz="1600" dirty="0"/>
          </a:p>
          <a:p>
            <a:r>
              <a:rPr lang="en-GB" sz="1600" dirty="0"/>
              <a:t>Understanding the “So what”</a:t>
            </a:r>
          </a:p>
          <a:p>
            <a:pPr lvl="1"/>
            <a:r>
              <a:rPr lang="en-GB" sz="1600" dirty="0"/>
              <a:t>Managing strategic interfaces between end state, decommissioning and land use (both interim and future)</a:t>
            </a:r>
          </a:p>
          <a:p>
            <a:pPr lvl="1"/>
            <a:r>
              <a:rPr lang="en-GB" sz="1600" dirty="0"/>
              <a:t>Change control </a:t>
            </a:r>
          </a:p>
          <a:p>
            <a:pPr lvl="1"/>
            <a:endParaRPr lang="en-GB" sz="1600" dirty="0"/>
          </a:p>
          <a:p>
            <a:r>
              <a:rPr lang="en-GB" sz="1600" dirty="0"/>
              <a:t>Masterplanning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FDFBC19-0C98-D1C7-B95D-D2A2003B2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Progress NDA</a:t>
            </a:r>
          </a:p>
        </p:txBody>
      </p:sp>
    </p:spTree>
    <p:extLst>
      <p:ext uri="{BB962C8B-B14F-4D97-AF65-F5344CB8AC3E}">
        <p14:creationId xmlns:p14="http://schemas.microsoft.com/office/powerpoint/2010/main" val="239909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7199-E78A-DEB4-9761-1A742D65AC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Change Control through strategic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C4032-9F15-5CB5-9862-F57E7200E7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8154" y="3149721"/>
            <a:ext cx="2308302" cy="3023740"/>
          </a:xfrm>
        </p:spPr>
        <p:txBody>
          <a:bodyPr numCol="1"/>
          <a:lstStyle/>
          <a:p>
            <a:r>
              <a:rPr lang="en-GB" dirty="0"/>
              <a:t>Confidence of strategic assumptions</a:t>
            </a:r>
          </a:p>
          <a:p>
            <a:r>
              <a:rPr lang="en-GB" dirty="0"/>
              <a:t>Tolerance thresholds</a:t>
            </a:r>
          </a:p>
          <a:p>
            <a:r>
              <a:rPr lang="en-GB" dirty="0"/>
              <a:t>Uncertainty amplitude</a:t>
            </a:r>
          </a:p>
          <a:p>
            <a:r>
              <a:rPr lang="en-GB" dirty="0"/>
              <a:t>Is it material</a:t>
            </a:r>
          </a:p>
          <a:p>
            <a:r>
              <a:rPr lang="en-GB" dirty="0"/>
              <a:t>What other assumptions does this affect</a:t>
            </a:r>
          </a:p>
          <a:p>
            <a:r>
              <a:rPr lang="en-GB" dirty="0"/>
              <a:t>Where do we need to focus work?</a:t>
            </a:r>
          </a:p>
          <a:p>
            <a:r>
              <a:rPr lang="en-GB" dirty="0"/>
              <a:t>What level pf programme risk is acceptable</a:t>
            </a:r>
          </a:p>
          <a:p>
            <a:r>
              <a:rPr lang="en-GB" dirty="0"/>
              <a:t>Planning for events and later intervention</a:t>
            </a:r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4FC6C1-0712-C5C1-D54F-EECF4DC3D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Managing Strategic Uncertainties, Confidence and Assumptions though long delivery 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7D3BC-AD29-E8DC-FBE7-E730B71C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6" y="3869205"/>
            <a:ext cx="5963957" cy="2304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8D9DE2-2569-88C6-5BDC-E3A922861FD8}"/>
              </a:ext>
            </a:extLst>
          </p:cNvPr>
          <p:cNvSpPr txBox="1"/>
          <p:nvPr/>
        </p:nvSpPr>
        <p:spPr>
          <a:xfrm>
            <a:off x="261830" y="2852936"/>
            <a:ext cx="5991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uncertainty is reasonable? </a:t>
            </a:r>
          </a:p>
          <a:p>
            <a:r>
              <a:rPr lang="en-GB" sz="1600" dirty="0"/>
              <a:t>So what?</a:t>
            </a:r>
          </a:p>
          <a:p>
            <a:r>
              <a:rPr lang="en-GB" sz="1600" dirty="0"/>
              <a:t>Does it matter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6456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239C-61E6-A708-5846-E938490D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Strategic thread in Strategy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9B10C-CB7D-6C2D-2082-C1230D5317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Supplements Stage B papers;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Establishes high level strategic tolerances and key assumptions for geographical zones of the site and/or for feature types;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Provides an assessment of confidence in the resilience of each strategy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Provides a view of the potential impact on the delivery programme if that strategy assumption is inadequately conceived or executed;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Describes the maturity of the strategies e.g., how underpinned they are and what degree of endorsement they have;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Uses a RAG status for the parameters of “confidence”, “consequence”, “approved / remains relevant” and “implementation alignment” which can be viewed together as a heat map to provide an at‑a‑glance overview of strategic health;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Records the intended benefits, as well as opportunities and/or alternative outcomes of each of the strategies and, where appropriate, raises actions to consider the potential opportunities further;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Identifies inconsistencies between strategies and places actions which could ultimately result in changes being made to the Lifetime Plan;</a:t>
            </a:r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5B9D97-9C92-03AC-414F-1D9C44BE1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40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4F6E-5306-4F4B-A1D0-27B7FCD0D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SST Governance </a:t>
            </a:r>
            <a:r>
              <a:rPr lang="en-GB" i="1" dirty="0"/>
              <a:t>(</a:t>
            </a:r>
            <a:r>
              <a:rPr lang="en-GB" i="1" dirty="0">
                <a:solidFill>
                  <a:srgbClr val="C00000"/>
                </a:solidFill>
              </a:rPr>
              <a:t>Draft</a:t>
            </a:r>
            <a:r>
              <a:rPr lang="en-GB" i="1" dirty="0"/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1293F-3FEC-41F1-AD3D-C9F9345EB09B}"/>
              </a:ext>
            </a:extLst>
          </p:cNvPr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3A841109-ACAD-4AE2-BA87-3132A12DA03D}"/>
              </a:ext>
            </a:extLst>
          </p:cNvPr>
          <p:cNvSpPr txBox="1"/>
          <p:nvPr/>
        </p:nvSpPr>
        <p:spPr>
          <a:xfrm>
            <a:off x="4205039" y="6551032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DF40F-0729-4E51-82BF-284AD3D3C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6C34C9-224E-2260-494E-804A03BD9D7F}"/>
              </a:ext>
            </a:extLst>
          </p:cNvPr>
          <p:cNvGrpSpPr/>
          <p:nvPr/>
        </p:nvGrpSpPr>
        <p:grpSpPr>
          <a:xfrm>
            <a:off x="128588" y="1484784"/>
            <a:ext cx="8829675" cy="5039459"/>
            <a:chOff x="1089057" y="-363590"/>
            <a:chExt cx="10318082" cy="83119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EE07DB-1D37-D658-7252-18F803AC67B8}"/>
                </a:ext>
              </a:extLst>
            </p:cNvPr>
            <p:cNvGrpSpPr/>
            <p:nvPr/>
          </p:nvGrpSpPr>
          <p:grpSpPr>
            <a:xfrm>
              <a:off x="8949689" y="2838871"/>
              <a:ext cx="2457450" cy="1375372"/>
              <a:chOff x="9124950" y="2429509"/>
              <a:chExt cx="2457450" cy="1375372"/>
            </a:xfrm>
          </p:grpSpPr>
          <p:sp>
            <p:nvSpPr>
              <p:cNvPr id="52" name="Rounded Rectangle 12">
                <a:extLst>
                  <a:ext uri="{FF2B5EF4-FFF2-40B4-BE49-F238E27FC236}">
                    <a16:creationId xmlns:a16="http://schemas.microsoft.com/office/drawing/2014/main" id="{739071B4-7915-32E6-EE69-E6249AD199E6}"/>
                  </a:ext>
                </a:extLst>
              </p:cNvPr>
              <p:cNvSpPr/>
              <p:nvPr/>
            </p:nvSpPr>
            <p:spPr>
              <a:xfrm>
                <a:off x="9124950" y="2429509"/>
                <a:ext cx="2457450" cy="13753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119D4B-27AA-6D53-3DA6-E3617CFFF7E9}"/>
                  </a:ext>
                </a:extLst>
              </p:cNvPr>
              <p:cNvSpPr txBox="1"/>
              <p:nvPr/>
            </p:nvSpPr>
            <p:spPr>
              <a:xfrm>
                <a:off x="9173482" y="2665076"/>
                <a:ext cx="2247900" cy="8375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dirty="0">
                    <a:solidFill>
                      <a:schemeClr val="bg1"/>
                    </a:solidFill>
                  </a:rPr>
                  <a:t>Data</a:t>
                </a:r>
              </a:p>
              <a:p>
                <a:pPr algn="ctr"/>
                <a:r>
                  <a:rPr lang="en-GB" sz="1350" dirty="0">
                    <a:solidFill>
                      <a:schemeClr val="bg1"/>
                    </a:solidFill>
                  </a:rPr>
                  <a:t>(Current information)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671085-2D51-74A2-42EB-D3FE97BCCFCF}"/>
                </a:ext>
              </a:extLst>
            </p:cNvPr>
            <p:cNvGrpSpPr/>
            <p:nvPr/>
          </p:nvGrpSpPr>
          <p:grpSpPr>
            <a:xfrm>
              <a:off x="5524172" y="-363590"/>
              <a:ext cx="2091464" cy="837597"/>
              <a:chOff x="5433449" y="-1258940"/>
              <a:chExt cx="2091464" cy="837597"/>
            </a:xfrm>
          </p:grpSpPr>
          <p:sp>
            <p:nvSpPr>
              <p:cNvPr id="50" name="Rounded Rectangle 25">
                <a:extLst>
                  <a:ext uri="{FF2B5EF4-FFF2-40B4-BE49-F238E27FC236}">
                    <a16:creationId xmlns:a16="http://schemas.microsoft.com/office/drawing/2014/main" id="{8530E160-D577-504A-221D-43FE3D59682C}"/>
                  </a:ext>
                </a:extLst>
              </p:cNvPr>
              <p:cNvSpPr/>
              <p:nvPr/>
            </p:nvSpPr>
            <p:spPr>
              <a:xfrm>
                <a:off x="5467350" y="-1214755"/>
                <a:ext cx="2057400" cy="787187"/>
              </a:xfrm>
              <a:prstGeom prst="round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F6FF028-27AF-5943-8116-9DDF56ABD20B}"/>
                  </a:ext>
                </a:extLst>
              </p:cNvPr>
              <p:cNvSpPr txBox="1"/>
              <p:nvPr/>
            </p:nvSpPr>
            <p:spPr>
              <a:xfrm>
                <a:off x="5433449" y="-1258940"/>
                <a:ext cx="2091464" cy="8375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dirty="0"/>
                  <a:t>Key Performance Indicators </a:t>
                </a:r>
                <a:endParaRPr lang="en-GB" sz="1350" i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009D5A-FD9F-AE0B-549C-7253CB99C1B4}"/>
                </a:ext>
              </a:extLst>
            </p:cNvPr>
            <p:cNvGrpSpPr/>
            <p:nvPr/>
          </p:nvGrpSpPr>
          <p:grpSpPr>
            <a:xfrm>
              <a:off x="1089057" y="2691337"/>
              <a:ext cx="2979022" cy="1522904"/>
              <a:chOff x="1283368" y="2429507"/>
              <a:chExt cx="2979022" cy="1522904"/>
            </a:xfrm>
          </p:grpSpPr>
          <p:sp>
            <p:nvSpPr>
              <p:cNvPr id="48" name="Rounded Rectangle 3">
                <a:extLst>
                  <a:ext uri="{FF2B5EF4-FFF2-40B4-BE49-F238E27FC236}">
                    <a16:creationId xmlns:a16="http://schemas.microsoft.com/office/drawing/2014/main" id="{1A4C8140-8F83-2C89-CE41-5B0719595ED9}"/>
                  </a:ext>
                </a:extLst>
              </p:cNvPr>
              <p:cNvSpPr/>
              <p:nvPr/>
            </p:nvSpPr>
            <p:spPr>
              <a:xfrm>
                <a:off x="1283368" y="2429507"/>
                <a:ext cx="2979022" cy="15229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2DC982D-7080-2250-004F-6AF6BB3C3F4C}"/>
                  </a:ext>
                </a:extLst>
              </p:cNvPr>
              <p:cNvSpPr txBox="1"/>
              <p:nvPr/>
            </p:nvSpPr>
            <p:spPr>
              <a:xfrm>
                <a:off x="1676580" y="2581298"/>
                <a:ext cx="2358978" cy="11802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350" dirty="0">
                    <a:solidFill>
                      <a:schemeClr val="bg1"/>
                    </a:solidFill>
                  </a:rPr>
                  <a:t>SST/relevant strategies</a:t>
                </a:r>
              </a:p>
              <a:p>
                <a:pPr algn="ctr"/>
                <a:r>
                  <a:rPr lang="en-GB" sz="1350" dirty="0">
                    <a:solidFill>
                      <a:schemeClr val="bg1"/>
                    </a:solidFill>
                  </a:rPr>
                  <a:t>- Board support backed by SOS and LTP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6A023F-2872-64FB-1575-7E0F0E2991BF}"/>
                </a:ext>
              </a:extLst>
            </p:cNvPr>
            <p:cNvGrpSpPr/>
            <p:nvPr/>
          </p:nvGrpSpPr>
          <p:grpSpPr>
            <a:xfrm>
              <a:off x="4927002" y="5934872"/>
              <a:ext cx="3289852" cy="2013438"/>
              <a:chOff x="5549204" y="5404002"/>
              <a:chExt cx="3289852" cy="3174610"/>
            </a:xfrm>
          </p:grpSpPr>
          <p:sp>
            <p:nvSpPr>
              <p:cNvPr id="46" name="Rounded Rectangle 9">
                <a:extLst>
                  <a:ext uri="{FF2B5EF4-FFF2-40B4-BE49-F238E27FC236}">
                    <a16:creationId xmlns:a16="http://schemas.microsoft.com/office/drawing/2014/main" id="{2C3EA652-D42D-952C-D612-16F3BCA9FF53}"/>
                  </a:ext>
                </a:extLst>
              </p:cNvPr>
              <p:cNvSpPr/>
              <p:nvPr/>
            </p:nvSpPr>
            <p:spPr>
              <a:xfrm>
                <a:off x="5618577" y="5404002"/>
                <a:ext cx="3144480" cy="31746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7882D95-97CA-8211-6029-D4F93AD406C6}"/>
                  </a:ext>
                </a:extLst>
              </p:cNvPr>
              <p:cNvSpPr txBox="1"/>
              <p:nvPr/>
            </p:nvSpPr>
            <p:spPr>
              <a:xfrm>
                <a:off x="5549204" y="5618505"/>
                <a:ext cx="3289852" cy="29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dirty="0">
                    <a:solidFill>
                      <a:schemeClr val="bg1"/>
                    </a:solidFill>
                  </a:rPr>
                  <a:t>SST development – By Decommissioning and End State Strategy Teams with input from Central Strategy, Ops, Risk, Project Controls, as required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E178ED-DDA8-AA6F-8787-DFFC7D96BA8B}"/>
                </a:ext>
              </a:extLst>
            </p:cNvPr>
            <p:cNvGrpSpPr/>
            <p:nvPr/>
          </p:nvGrpSpPr>
          <p:grpSpPr>
            <a:xfrm>
              <a:off x="2162820" y="191681"/>
              <a:ext cx="2050389" cy="2013440"/>
              <a:chOff x="2303675" y="191682"/>
              <a:chExt cx="2050389" cy="201344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BC6D198-05FD-0398-0718-BEFEBDEC90F4}"/>
                  </a:ext>
                </a:extLst>
              </p:cNvPr>
              <p:cNvSpPr/>
              <p:nvPr/>
            </p:nvSpPr>
            <p:spPr>
              <a:xfrm>
                <a:off x="2303675" y="191682"/>
                <a:ext cx="2050389" cy="201344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9E8E7B7-C300-9973-8136-9054322C77DE}"/>
                  </a:ext>
                </a:extLst>
              </p:cNvPr>
              <p:cNvSpPr txBox="1"/>
              <p:nvPr/>
            </p:nvSpPr>
            <p:spPr>
              <a:xfrm>
                <a:off x="2608019" y="617738"/>
                <a:ext cx="1473970" cy="11802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dirty="0"/>
                  <a:t>Board Governance of SST</a:t>
                </a:r>
              </a:p>
            </p:txBody>
          </p:sp>
        </p:grpSp>
        <p:graphicFrame>
          <p:nvGraphicFramePr>
            <p:cNvPr id="33" name="Diagram 32">
              <a:extLst>
                <a:ext uri="{FF2B5EF4-FFF2-40B4-BE49-F238E27FC236}">
                  <a16:creationId xmlns:a16="http://schemas.microsoft.com/office/drawing/2014/main" id="{BA5E6812-7F8B-8F7E-87B2-5673BB65F1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36464511"/>
                </p:ext>
              </p:extLst>
            </p:nvPr>
          </p:nvGraphicFramePr>
          <p:xfrm>
            <a:off x="3035218" y="942342"/>
            <a:ext cx="7033057" cy="49007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F4EDF1B-6278-D88C-B219-772CB988C7B6}"/>
                </a:ext>
              </a:extLst>
            </p:cNvPr>
            <p:cNvGrpSpPr/>
            <p:nvPr/>
          </p:nvGrpSpPr>
          <p:grpSpPr>
            <a:xfrm>
              <a:off x="2137153" y="4419612"/>
              <a:ext cx="2050389" cy="2013440"/>
              <a:chOff x="2302300" y="178894"/>
              <a:chExt cx="2050389" cy="201344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46EACC0-32AF-21D6-B614-8F593A7D178B}"/>
                  </a:ext>
                </a:extLst>
              </p:cNvPr>
              <p:cNvSpPr/>
              <p:nvPr/>
            </p:nvSpPr>
            <p:spPr>
              <a:xfrm>
                <a:off x="2302300" y="178894"/>
                <a:ext cx="2050389" cy="201344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9F88023-3F17-96A5-2995-FFB4812C62A1}"/>
                  </a:ext>
                </a:extLst>
              </p:cNvPr>
              <p:cNvSpPr txBox="1"/>
              <p:nvPr/>
            </p:nvSpPr>
            <p:spPr>
              <a:xfrm>
                <a:off x="2590509" y="404990"/>
                <a:ext cx="1473970" cy="1522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dirty="0"/>
                  <a:t>Deliver improvements where necessary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0FC089-D22B-4601-39D8-C3E7D915126D}"/>
                </a:ext>
              </a:extLst>
            </p:cNvPr>
            <p:cNvGrpSpPr/>
            <p:nvPr/>
          </p:nvGrpSpPr>
          <p:grpSpPr>
            <a:xfrm>
              <a:off x="8949688" y="4390235"/>
              <a:ext cx="2050389" cy="2013440"/>
              <a:chOff x="2303675" y="191682"/>
              <a:chExt cx="2050389" cy="201344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54630A5-F0DC-DBC9-5636-1FB9772CB431}"/>
                  </a:ext>
                </a:extLst>
              </p:cNvPr>
              <p:cNvSpPr/>
              <p:nvPr/>
            </p:nvSpPr>
            <p:spPr>
              <a:xfrm>
                <a:off x="2303675" y="191682"/>
                <a:ext cx="2050389" cy="201344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3FA22E-5A49-2B5C-2331-C32BF14F1F46}"/>
                  </a:ext>
                </a:extLst>
              </p:cNvPr>
              <p:cNvSpPr txBox="1"/>
              <p:nvPr/>
            </p:nvSpPr>
            <p:spPr>
              <a:xfrm>
                <a:off x="2533327" y="416625"/>
                <a:ext cx="1639211" cy="1522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dirty="0"/>
                  <a:t>Information, alignment, strategic direction, gaps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66C7519-E39A-6F94-B778-15D1A57F6E7B}"/>
                </a:ext>
              </a:extLst>
            </p:cNvPr>
            <p:cNvGrpSpPr/>
            <p:nvPr/>
          </p:nvGrpSpPr>
          <p:grpSpPr>
            <a:xfrm>
              <a:off x="8949689" y="211181"/>
              <a:ext cx="2050389" cy="2013440"/>
              <a:chOff x="2303675" y="191682"/>
              <a:chExt cx="2050389" cy="201344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87DA41B-6A6F-7B3B-B7A4-52811A236302}"/>
                  </a:ext>
                </a:extLst>
              </p:cNvPr>
              <p:cNvSpPr/>
              <p:nvPr/>
            </p:nvSpPr>
            <p:spPr>
              <a:xfrm>
                <a:off x="2303675" y="191682"/>
                <a:ext cx="2050389" cy="201344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4CFDD1B-FDBF-4E55-F75B-A15CD5A60044}"/>
                  </a:ext>
                </a:extLst>
              </p:cNvPr>
              <p:cNvSpPr txBox="1"/>
              <p:nvPr/>
            </p:nvSpPr>
            <p:spPr>
              <a:xfrm>
                <a:off x="2545911" y="417447"/>
                <a:ext cx="1614041" cy="1522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dirty="0"/>
                  <a:t>Structured through its own development process</a:t>
                </a: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A94DE96-97B6-B6FA-7ED7-42BF5728B9A4}"/>
              </a:ext>
            </a:extLst>
          </p:cNvPr>
          <p:cNvSpPr txBox="1"/>
          <p:nvPr/>
        </p:nvSpPr>
        <p:spPr>
          <a:xfrm>
            <a:off x="4234670" y="2656839"/>
            <a:ext cx="111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6338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Logic Map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86AD80-6A87-4B58-8706-B2C500942BD7}"/>
              </a:ext>
            </a:extLst>
          </p:cNvPr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7B4CDAEB-CF98-42C7-8D90-7DCC74B7D224}"/>
              </a:ext>
            </a:extLst>
          </p:cNvPr>
          <p:cNvSpPr txBox="1"/>
          <p:nvPr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C7E5F-CAD9-4822-A6E3-C206614DC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  <p:grpSp>
        <p:nvGrpSpPr>
          <p:cNvPr id="4" name="Group 573">
            <a:extLst>
              <a:ext uri="{FF2B5EF4-FFF2-40B4-BE49-F238E27FC236}">
                <a16:creationId xmlns:a16="http://schemas.microsoft.com/office/drawing/2014/main" id="{87F1F9C9-7373-3182-3A2D-A6A8722DACA8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1484784"/>
            <a:ext cx="8856984" cy="847306"/>
            <a:chOff x="91" y="670"/>
            <a:chExt cx="4128" cy="454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11F7330F-2AF2-BD04-94F5-938EF3E7B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" y="670"/>
              <a:ext cx="862" cy="227"/>
            </a:xfrm>
            <a:prstGeom prst="rightArrowCallout">
              <a:avLst>
                <a:gd name="adj1" fmla="val 25111"/>
                <a:gd name="adj2" fmla="val 41190"/>
                <a:gd name="adj3" fmla="val 48891"/>
                <a:gd name="adj4" fmla="val 79352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400" dirty="0">
                  <a:solidFill>
                    <a:srgbClr val="000000"/>
                  </a:solidFill>
                </a:rPr>
                <a:t>Drivers</a:t>
              </a:r>
              <a:endParaRPr lang="en-AU" sz="1400" dirty="0"/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C6992F39-75EC-622F-8AE2-CBB5CFCE1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670"/>
              <a:ext cx="862" cy="227"/>
            </a:xfrm>
            <a:prstGeom prst="rightArrowCallout">
              <a:avLst>
                <a:gd name="adj1" fmla="val 25111"/>
                <a:gd name="adj2" fmla="val 41190"/>
                <a:gd name="adj3" fmla="val 48891"/>
                <a:gd name="adj4" fmla="val 79352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400" dirty="0">
                  <a:solidFill>
                    <a:srgbClr val="000000"/>
                  </a:solidFill>
                </a:rPr>
                <a:t>Objectives</a:t>
              </a:r>
              <a:endParaRPr lang="en-AU" sz="1400" dirty="0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B6F3069E-AE35-4985-8E8B-E42F5A61F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670"/>
              <a:ext cx="862" cy="227"/>
            </a:xfrm>
            <a:prstGeom prst="leftArrowCallout">
              <a:avLst>
                <a:gd name="adj1" fmla="val 20593"/>
                <a:gd name="adj2" fmla="val 42954"/>
                <a:gd name="adj3" fmla="val 44672"/>
                <a:gd name="adj4" fmla="val 78653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400" dirty="0">
                  <a:solidFill>
                    <a:srgbClr val="000000"/>
                  </a:solidFill>
                </a:rPr>
                <a:t>Changes</a:t>
              </a:r>
              <a:endParaRPr lang="en-AU" sz="1400" dirty="0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F8828036-C76F-C89D-BCD5-3146D8BDB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670"/>
              <a:ext cx="862" cy="227"/>
            </a:xfrm>
            <a:prstGeom prst="leftArrowCallout">
              <a:avLst>
                <a:gd name="adj1" fmla="val 20593"/>
                <a:gd name="adj2" fmla="val 42954"/>
                <a:gd name="adj3" fmla="val 44672"/>
                <a:gd name="adj4" fmla="val 80046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400" dirty="0">
                  <a:solidFill>
                    <a:srgbClr val="000000"/>
                  </a:solidFill>
                </a:rPr>
                <a:t>Enabling</a:t>
              </a:r>
              <a:br>
                <a:rPr lang="en-AU" sz="1400" dirty="0">
                  <a:solidFill>
                    <a:srgbClr val="000000"/>
                  </a:solidFill>
                </a:rPr>
              </a:br>
              <a:r>
                <a:rPr lang="en-AU" sz="1400" dirty="0">
                  <a:solidFill>
                    <a:srgbClr val="000000"/>
                  </a:solidFill>
                </a:rPr>
                <a:t>Assets</a:t>
              </a:r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2ACF3440-9617-4B54-4279-E001EC9FC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670"/>
              <a:ext cx="681" cy="454"/>
            </a:xfrm>
            <a:prstGeom prst="downArrowCallout">
              <a:avLst>
                <a:gd name="adj1" fmla="val 45278"/>
                <a:gd name="adj2" fmla="val 53299"/>
                <a:gd name="adj3" fmla="val 22468"/>
                <a:gd name="adj4" fmla="val 53745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400" dirty="0">
                  <a:solidFill>
                    <a:srgbClr val="000000"/>
                  </a:solidFill>
                </a:rPr>
                <a:t>BENEFITS</a:t>
              </a:r>
            </a:p>
          </p:txBody>
        </p:sp>
      </p:grpSp>
      <p:sp>
        <p:nvSpPr>
          <p:cNvPr id="14" name="Rectangle 15">
            <a:extLst>
              <a:ext uri="{FF2B5EF4-FFF2-40B4-BE49-F238E27FC236}">
                <a16:creationId xmlns:a16="http://schemas.microsoft.com/office/drawing/2014/main" id="{11CE9D35-CD31-4AE8-3CCE-46334B09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951618"/>
            <a:ext cx="1534760" cy="125199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Lack of a simple heat-map tool that provides snapshot of decommissioning “strategic health” (across the board)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B29C723-FAC2-8911-1513-76AE93069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490240"/>
            <a:ext cx="1584176" cy="1170083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Lack of strategic integration &amp; alignment between Decommissioning, Interim State, End State, and Land Use strategies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95B7C7EE-7500-12DD-2CF3-53334E1DF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49" y="2490240"/>
            <a:ext cx="1499456" cy="1170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 defTabSz="990600">
              <a:lnSpc>
                <a:spcPct val="95000"/>
              </a:lnSpc>
            </a:pPr>
            <a:r>
              <a:rPr lang="en-AU" sz="1200" dirty="0">
                <a:solidFill>
                  <a:srgbClr val="000000"/>
                </a:solidFill>
              </a:rPr>
              <a:t>Implement a more effective strategic integration and alignment process between the decommissioning areas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F23FEA1-3872-D687-4877-5C9C8561F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2490240"/>
            <a:ext cx="1509508" cy="1166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Review strategy governance processes to see how SST fits within, is any change required?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0D4F480F-6A1F-D7FF-1A2F-2BC8472F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429" y="3951617"/>
            <a:ext cx="1500150" cy="125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36000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Develop a Site Strategic Thread for each Site that can inform strategic and tactical decisions in the form of a snapshot 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BE478225-CB53-1562-439A-CDA670EEB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841" y="2492982"/>
            <a:ext cx="1561508" cy="1166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en-AU" sz="1200" b="1" dirty="0">
                <a:solidFill>
                  <a:srgbClr val="000000"/>
                </a:solidFill>
              </a:rPr>
              <a:t>Alignment and improved reliability of decommissioning delivery plans </a:t>
            </a:r>
          </a:p>
          <a:p>
            <a:pPr algn="ctr"/>
            <a:r>
              <a:rPr lang="en-AU" sz="1200" b="1" dirty="0">
                <a:solidFill>
                  <a:srgbClr val="000000"/>
                </a:solidFill>
              </a:rPr>
              <a:t>to time &amp; budget</a:t>
            </a:r>
          </a:p>
        </p:txBody>
      </p:sp>
      <p:cxnSp>
        <p:nvCxnSpPr>
          <p:cNvPr id="20" name="AutoShape 30">
            <a:extLst>
              <a:ext uri="{FF2B5EF4-FFF2-40B4-BE49-F238E27FC236}">
                <a16:creationId xmlns:a16="http://schemas.microsoft.com/office/drawing/2014/main" id="{D285C1DF-EE41-D780-71CB-E181868CCD40}"/>
              </a:ext>
            </a:extLst>
          </p:cNvPr>
          <p:cNvCxnSpPr>
            <a:cxnSpLocks noChangeShapeType="1"/>
            <a:stCxn id="43" idx="3"/>
            <a:endCxn id="18" idx="1"/>
          </p:cNvCxnSpPr>
          <p:nvPr/>
        </p:nvCxnSpPr>
        <p:spPr bwMode="auto">
          <a:xfrm flipV="1">
            <a:off x="1715897" y="4576805"/>
            <a:ext cx="201532" cy="15019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32">
            <a:extLst>
              <a:ext uri="{FF2B5EF4-FFF2-40B4-BE49-F238E27FC236}">
                <a16:creationId xmlns:a16="http://schemas.microsoft.com/office/drawing/2014/main" id="{B4BC70B5-F2F9-3DC2-555C-8DE8506D26F1}"/>
              </a:ext>
            </a:extLst>
          </p:cNvPr>
          <p:cNvCxnSpPr>
            <a:cxnSpLocks noChangeShapeType="1"/>
            <a:stCxn id="15" idx="3"/>
            <a:endCxn id="18" idx="1"/>
          </p:cNvCxnSpPr>
          <p:nvPr/>
        </p:nvCxnSpPr>
        <p:spPr bwMode="auto">
          <a:xfrm>
            <a:off x="1691680" y="3075282"/>
            <a:ext cx="225749" cy="15015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37">
            <a:extLst>
              <a:ext uri="{FF2B5EF4-FFF2-40B4-BE49-F238E27FC236}">
                <a16:creationId xmlns:a16="http://schemas.microsoft.com/office/drawing/2014/main" id="{DEDC5542-FB70-21E9-90FD-BADADDC4DA15}"/>
              </a:ext>
            </a:extLst>
          </p:cNvPr>
          <p:cNvCxnSpPr>
            <a:cxnSpLocks noChangeShapeType="1"/>
            <a:stCxn id="16" idx="3"/>
            <a:endCxn id="19" idx="1"/>
          </p:cNvCxnSpPr>
          <p:nvPr/>
        </p:nvCxnSpPr>
        <p:spPr bwMode="auto">
          <a:xfrm>
            <a:off x="3415605" y="3075282"/>
            <a:ext cx="243236" cy="11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" name="Rectangle 576">
            <a:extLst>
              <a:ext uri="{FF2B5EF4-FFF2-40B4-BE49-F238E27FC236}">
                <a16:creationId xmlns:a16="http://schemas.microsoft.com/office/drawing/2014/main" id="{748346C9-85A2-8918-1AC2-1790C4184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841" y="3948650"/>
            <a:ext cx="1561508" cy="12370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1200" b="1" dirty="0">
                <a:solidFill>
                  <a:schemeClr val="accent4"/>
                </a:solidFill>
              </a:rPr>
              <a:t>Alignment with local plans and other stakeholder expectations</a:t>
            </a:r>
          </a:p>
        </p:txBody>
      </p:sp>
      <p:cxnSp>
        <p:nvCxnSpPr>
          <p:cNvPr id="25" name="AutoShape 609">
            <a:extLst>
              <a:ext uri="{FF2B5EF4-FFF2-40B4-BE49-F238E27FC236}">
                <a16:creationId xmlns:a16="http://schemas.microsoft.com/office/drawing/2014/main" id="{5A5F23AA-F5A0-91AA-29FA-794DE27BE4CF}"/>
              </a:ext>
            </a:extLst>
          </p:cNvPr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1691680" y="3075282"/>
            <a:ext cx="22446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" name="Rectangle 19">
            <a:extLst>
              <a:ext uri="{FF2B5EF4-FFF2-40B4-BE49-F238E27FC236}">
                <a16:creationId xmlns:a16="http://schemas.microsoft.com/office/drawing/2014/main" id="{5BB85DD6-5522-7822-1AE0-A8173FA8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71" y="3947679"/>
            <a:ext cx="1509508" cy="1245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Review decommissioning communication processes and tools to see how SST fits within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9727B7-B53C-6EF8-33B4-A66A1326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63" y="5476285"/>
            <a:ext cx="1509508" cy="1193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Implement Live Site Strategic Thread and Artefact Planner for each Site, and </a:t>
            </a:r>
            <a:r>
              <a:rPr lang="en-AU" sz="1200" dirty="0"/>
              <a:t>Configuration control </a:t>
            </a:r>
          </a:p>
        </p:txBody>
      </p:sp>
      <p:sp>
        <p:nvSpPr>
          <p:cNvPr id="29" name="Rectangle 601">
            <a:extLst>
              <a:ext uri="{FF2B5EF4-FFF2-40B4-BE49-F238E27FC236}">
                <a16:creationId xmlns:a16="http://schemas.microsoft.com/office/drawing/2014/main" id="{92E160BA-FD8A-F6E8-AFCB-9AA369209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2490239"/>
            <a:ext cx="1571464" cy="117511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Change management/ Knowledge management programme</a:t>
            </a:r>
          </a:p>
        </p:txBody>
      </p:sp>
      <p:sp>
        <p:nvSpPr>
          <p:cNvPr id="30" name="Rectangle 602">
            <a:extLst>
              <a:ext uri="{FF2B5EF4-FFF2-40B4-BE49-F238E27FC236}">
                <a16:creationId xmlns:a16="http://schemas.microsoft.com/office/drawing/2014/main" id="{93BA9D5C-09EF-1818-3E02-43CCBBEF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5488102"/>
            <a:ext cx="1571464" cy="118125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Site decommissioning strategies such as </a:t>
            </a:r>
            <a:r>
              <a:rPr lang="en-AU" sz="1200" dirty="0" err="1">
                <a:solidFill>
                  <a:srgbClr val="000000"/>
                </a:solidFill>
              </a:rPr>
              <a:t>Decomm</a:t>
            </a:r>
            <a:r>
              <a:rPr lang="en-AU" sz="1200" dirty="0">
                <a:solidFill>
                  <a:srgbClr val="000000"/>
                </a:solidFill>
              </a:rPr>
              <a:t>., Interim State, End State, and Land Use </a:t>
            </a:r>
          </a:p>
        </p:txBody>
      </p:sp>
      <p:cxnSp>
        <p:nvCxnSpPr>
          <p:cNvPr id="31" name="AutoShape 605">
            <a:extLst>
              <a:ext uri="{FF2B5EF4-FFF2-40B4-BE49-F238E27FC236}">
                <a16:creationId xmlns:a16="http://schemas.microsoft.com/office/drawing/2014/main" id="{77E256B4-DC3A-9751-DF45-02E2E020DE7E}"/>
              </a:ext>
            </a:extLst>
          </p:cNvPr>
          <p:cNvCxnSpPr>
            <a:cxnSpLocks noChangeShapeType="1"/>
            <a:stCxn id="29" idx="1"/>
            <a:endCxn id="17" idx="3"/>
          </p:cNvCxnSpPr>
          <p:nvPr/>
        </p:nvCxnSpPr>
        <p:spPr bwMode="auto">
          <a:xfrm flipH="1" flipV="1">
            <a:off x="7017612" y="3073683"/>
            <a:ext cx="362700" cy="4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" name="AutoShape 606">
            <a:extLst>
              <a:ext uri="{FF2B5EF4-FFF2-40B4-BE49-F238E27FC236}">
                <a16:creationId xmlns:a16="http://schemas.microsoft.com/office/drawing/2014/main" id="{7C3BDF89-D5D2-61B7-E4C6-DFA8A4FD6823}"/>
              </a:ext>
            </a:extLst>
          </p:cNvPr>
          <p:cNvCxnSpPr>
            <a:cxnSpLocks noChangeShapeType="1"/>
            <a:stCxn id="30" idx="1"/>
            <a:endCxn id="27" idx="3"/>
          </p:cNvCxnSpPr>
          <p:nvPr/>
        </p:nvCxnSpPr>
        <p:spPr bwMode="auto">
          <a:xfrm flipH="1" flipV="1">
            <a:off x="7057171" y="6073217"/>
            <a:ext cx="323141" cy="55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" name="AutoShape 37">
            <a:extLst>
              <a:ext uri="{FF2B5EF4-FFF2-40B4-BE49-F238E27FC236}">
                <a16:creationId xmlns:a16="http://schemas.microsoft.com/office/drawing/2014/main" id="{DC61A776-4E0B-F6F8-8935-F0A02A21833A}"/>
              </a:ext>
            </a:extLst>
          </p:cNvPr>
          <p:cNvCxnSpPr>
            <a:cxnSpLocks noChangeShapeType="1"/>
            <a:stCxn id="18" idx="3"/>
            <a:endCxn id="19" idx="1"/>
          </p:cNvCxnSpPr>
          <p:nvPr/>
        </p:nvCxnSpPr>
        <p:spPr bwMode="auto">
          <a:xfrm flipV="1">
            <a:off x="3417579" y="3076425"/>
            <a:ext cx="241262" cy="15003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" name="AutoShape 37">
            <a:extLst>
              <a:ext uri="{FF2B5EF4-FFF2-40B4-BE49-F238E27FC236}">
                <a16:creationId xmlns:a16="http://schemas.microsoft.com/office/drawing/2014/main" id="{F6DC3A38-22BF-730F-5311-E593989EA7BB}"/>
              </a:ext>
            </a:extLst>
          </p:cNvPr>
          <p:cNvCxnSpPr>
            <a:cxnSpLocks noChangeShapeType="1"/>
            <a:stCxn id="18" idx="3"/>
            <a:endCxn id="24" idx="1"/>
          </p:cNvCxnSpPr>
          <p:nvPr/>
        </p:nvCxnSpPr>
        <p:spPr bwMode="auto">
          <a:xfrm flipV="1">
            <a:off x="3417579" y="4567176"/>
            <a:ext cx="241262" cy="9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" name="AutoShape 572">
            <a:extLst>
              <a:ext uri="{FF2B5EF4-FFF2-40B4-BE49-F238E27FC236}">
                <a16:creationId xmlns:a16="http://schemas.microsoft.com/office/drawing/2014/main" id="{9F12F3E5-5515-F44A-43BE-5DF5A6018CD8}"/>
              </a:ext>
            </a:extLst>
          </p:cNvPr>
          <p:cNvCxnSpPr>
            <a:cxnSpLocks noChangeShapeType="1"/>
            <a:stCxn id="27" idx="1"/>
            <a:endCxn id="41" idx="3"/>
          </p:cNvCxnSpPr>
          <p:nvPr/>
        </p:nvCxnSpPr>
        <p:spPr bwMode="auto">
          <a:xfrm flipH="1">
            <a:off x="5216362" y="6073217"/>
            <a:ext cx="331301" cy="5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" name="AutoShape 30">
            <a:extLst>
              <a:ext uri="{FF2B5EF4-FFF2-40B4-BE49-F238E27FC236}">
                <a16:creationId xmlns:a16="http://schemas.microsoft.com/office/drawing/2014/main" id="{B0728BC3-CC4A-4192-FB9C-A4F7809E488F}"/>
              </a:ext>
            </a:extLst>
          </p:cNvPr>
          <p:cNvCxnSpPr>
            <a:cxnSpLocks noChangeShapeType="1"/>
            <a:stCxn id="43" idx="3"/>
            <a:endCxn id="16" idx="1"/>
          </p:cNvCxnSpPr>
          <p:nvPr/>
        </p:nvCxnSpPr>
        <p:spPr bwMode="auto">
          <a:xfrm flipV="1">
            <a:off x="1715897" y="3075282"/>
            <a:ext cx="200252" cy="30034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609">
            <a:extLst>
              <a:ext uri="{FF2B5EF4-FFF2-40B4-BE49-F238E27FC236}">
                <a16:creationId xmlns:a16="http://schemas.microsoft.com/office/drawing/2014/main" id="{F7B07F21-8474-A586-1346-DA11FB349E0A}"/>
              </a:ext>
            </a:extLst>
          </p:cNvPr>
          <p:cNvCxnSpPr>
            <a:cxnSpLocks noChangeShapeType="1"/>
            <a:stCxn id="14" idx="3"/>
            <a:endCxn id="18" idx="1"/>
          </p:cNvCxnSpPr>
          <p:nvPr/>
        </p:nvCxnSpPr>
        <p:spPr bwMode="auto">
          <a:xfrm flipV="1">
            <a:off x="1714272" y="4576805"/>
            <a:ext cx="203157" cy="8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" name="Rectangle 23">
            <a:extLst>
              <a:ext uri="{FF2B5EF4-FFF2-40B4-BE49-F238E27FC236}">
                <a16:creationId xmlns:a16="http://schemas.microsoft.com/office/drawing/2014/main" id="{DD163DB1-A965-DD6D-2DCC-EB8782735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722" y="5488103"/>
            <a:ext cx="1500150" cy="1181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36000" anchor="ctr"/>
          <a:lstStyle/>
          <a:p>
            <a:pPr algn="ctr"/>
            <a:r>
              <a:rPr lang="en-AU" sz="1200" dirty="0"/>
              <a:t>Develop a plan for each Site that records and tracks remedial actions</a:t>
            </a:r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F5198AC8-4CFD-17FE-5ADB-F9BEC18C5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940" y="5488102"/>
            <a:ext cx="1560422" cy="1181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36000" anchor="ctr"/>
          <a:lstStyle/>
          <a:p>
            <a:pPr algn="ctr"/>
            <a:r>
              <a:rPr lang="en-AU" sz="1200" b="1" dirty="0">
                <a:solidFill>
                  <a:srgbClr val="000000"/>
                </a:solidFill>
              </a:rPr>
              <a:t>System that highlights common challenges, gap areas, threats, and opportunities</a:t>
            </a:r>
          </a:p>
        </p:txBody>
      </p:sp>
      <p:cxnSp>
        <p:nvCxnSpPr>
          <p:cNvPr id="42" name="AutoShape 32">
            <a:extLst>
              <a:ext uri="{FF2B5EF4-FFF2-40B4-BE49-F238E27FC236}">
                <a16:creationId xmlns:a16="http://schemas.microsoft.com/office/drawing/2014/main" id="{7EC8540F-EAAF-F664-EA03-3932157A66C6}"/>
              </a:ext>
            </a:extLst>
          </p:cNvPr>
          <p:cNvCxnSpPr>
            <a:cxnSpLocks noChangeShapeType="1"/>
            <a:stCxn id="18" idx="3"/>
            <a:endCxn id="41" idx="1"/>
          </p:cNvCxnSpPr>
          <p:nvPr/>
        </p:nvCxnSpPr>
        <p:spPr bwMode="auto">
          <a:xfrm>
            <a:off x="3417579" y="4576805"/>
            <a:ext cx="238361" cy="1501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16">
            <a:extLst>
              <a:ext uri="{FF2B5EF4-FFF2-40B4-BE49-F238E27FC236}">
                <a16:creationId xmlns:a16="http://schemas.microsoft.com/office/drawing/2014/main" id="{F474EAA9-CAE7-9597-67B0-873FADF3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488103"/>
            <a:ext cx="1536385" cy="1181263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It is not known how changes to individual Site decommissioning strategic assumptions impact on each other and the wider Group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6B8420A-1FB8-60E3-01A8-7AB40F6B591A}"/>
              </a:ext>
            </a:extLst>
          </p:cNvPr>
          <p:cNvCxnSpPr>
            <a:cxnSpLocks/>
            <a:stCxn id="29" idx="1"/>
            <a:endCxn id="26" idx="3"/>
          </p:cNvCxnSpPr>
          <p:nvPr/>
        </p:nvCxnSpPr>
        <p:spPr>
          <a:xfrm flipH="1">
            <a:off x="7017679" y="3077796"/>
            <a:ext cx="362633" cy="14926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BDD264-5ECB-45D8-900A-DDBDACA51471}"/>
              </a:ext>
            </a:extLst>
          </p:cNvPr>
          <p:cNvCxnSpPr>
            <a:cxnSpLocks/>
            <a:stCxn id="29" idx="1"/>
            <a:endCxn id="27" idx="3"/>
          </p:cNvCxnSpPr>
          <p:nvPr/>
        </p:nvCxnSpPr>
        <p:spPr>
          <a:xfrm flipH="1">
            <a:off x="7057171" y="3077796"/>
            <a:ext cx="323141" cy="29954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" name="Rectangle 601">
            <a:extLst>
              <a:ext uri="{FF2B5EF4-FFF2-40B4-BE49-F238E27FC236}">
                <a16:creationId xmlns:a16="http://schemas.microsoft.com/office/drawing/2014/main" id="{B71A76EE-4311-F06D-F170-D821AE711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3943657"/>
            <a:ext cx="1571464" cy="125037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Current and forecast data: info and knowledge on Site decommissioning operations, people delivering work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E390876-0B0F-533F-143D-1EB577C4A689}"/>
              </a:ext>
            </a:extLst>
          </p:cNvPr>
          <p:cNvCxnSpPr>
            <a:cxnSpLocks/>
            <a:stCxn id="17" idx="1"/>
            <a:endCxn id="19" idx="3"/>
          </p:cNvCxnSpPr>
          <p:nvPr/>
        </p:nvCxnSpPr>
        <p:spPr>
          <a:xfrm flipH="1">
            <a:off x="5220349" y="3073683"/>
            <a:ext cx="287755" cy="2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1B3EA4B-BF9C-3C11-1919-306C53E26816}"/>
              </a:ext>
            </a:extLst>
          </p:cNvPr>
          <p:cNvCxnSpPr>
            <a:cxnSpLocks/>
            <a:stCxn id="26" idx="1"/>
            <a:endCxn id="19" idx="3"/>
          </p:cNvCxnSpPr>
          <p:nvPr/>
        </p:nvCxnSpPr>
        <p:spPr>
          <a:xfrm flipH="1" flipV="1">
            <a:off x="5220349" y="3076425"/>
            <a:ext cx="287822" cy="1494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0C8B0D-F04F-DCF9-5BCB-3D053C90C5D5}"/>
              </a:ext>
            </a:extLst>
          </p:cNvPr>
          <p:cNvCxnSpPr>
            <a:cxnSpLocks/>
            <a:stCxn id="27" idx="1"/>
            <a:endCxn id="24" idx="3"/>
          </p:cNvCxnSpPr>
          <p:nvPr/>
        </p:nvCxnSpPr>
        <p:spPr>
          <a:xfrm flipH="1" flipV="1">
            <a:off x="5220349" y="4567176"/>
            <a:ext cx="327314" cy="1506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49A368-6953-EF72-CF62-A917DA84B0CE}"/>
              </a:ext>
            </a:extLst>
          </p:cNvPr>
          <p:cNvCxnSpPr>
            <a:cxnSpLocks/>
            <a:stCxn id="26" idx="1"/>
            <a:endCxn id="24" idx="3"/>
          </p:cNvCxnSpPr>
          <p:nvPr/>
        </p:nvCxnSpPr>
        <p:spPr>
          <a:xfrm flipH="1" flipV="1">
            <a:off x="5220349" y="4567176"/>
            <a:ext cx="287822" cy="3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AF9C66D-D545-1B56-0BE0-9C213DC62AAC}"/>
              </a:ext>
            </a:extLst>
          </p:cNvPr>
          <p:cNvCxnSpPr>
            <a:cxnSpLocks/>
            <a:stCxn id="26" idx="1"/>
            <a:endCxn id="41" idx="3"/>
          </p:cNvCxnSpPr>
          <p:nvPr/>
        </p:nvCxnSpPr>
        <p:spPr>
          <a:xfrm flipH="1">
            <a:off x="5216362" y="4570494"/>
            <a:ext cx="291809" cy="1508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AutoShape 30">
            <a:extLst>
              <a:ext uri="{FF2B5EF4-FFF2-40B4-BE49-F238E27FC236}">
                <a16:creationId xmlns:a16="http://schemas.microsoft.com/office/drawing/2014/main" id="{9DBE5485-B80C-304E-DA9C-399DEC162B93}"/>
              </a:ext>
            </a:extLst>
          </p:cNvPr>
          <p:cNvCxnSpPr>
            <a:cxnSpLocks noChangeShapeType="1"/>
            <a:stCxn id="14" idx="3"/>
            <a:endCxn id="40" idx="1"/>
          </p:cNvCxnSpPr>
          <p:nvPr/>
        </p:nvCxnSpPr>
        <p:spPr bwMode="auto">
          <a:xfrm>
            <a:off x="1714272" y="4577614"/>
            <a:ext cx="205450" cy="1501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" name="AutoShape 605">
            <a:extLst>
              <a:ext uri="{FF2B5EF4-FFF2-40B4-BE49-F238E27FC236}">
                <a16:creationId xmlns:a16="http://schemas.microsoft.com/office/drawing/2014/main" id="{0625CF63-CE10-B027-4499-84D60A6CBEF3}"/>
              </a:ext>
            </a:extLst>
          </p:cNvPr>
          <p:cNvCxnSpPr>
            <a:cxnSpLocks noChangeShapeType="1"/>
            <a:stCxn id="46" idx="1"/>
            <a:endCxn id="26" idx="3"/>
          </p:cNvCxnSpPr>
          <p:nvPr/>
        </p:nvCxnSpPr>
        <p:spPr bwMode="auto">
          <a:xfrm flipH="1">
            <a:off x="7017679" y="4568844"/>
            <a:ext cx="362633" cy="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9" name="AutoShape 605">
            <a:extLst>
              <a:ext uri="{FF2B5EF4-FFF2-40B4-BE49-F238E27FC236}">
                <a16:creationId xmlns:a16="http://schemas.microsoft.com/office/drawing/2014/main" id="{62B8DACF-5598-2B90-F93B-D59A08AEFA4D}"/>
              </a:ext>
            </a:extLst>
          </p:cNvPr>
          <p:cNvCxnSpPr>
            <a:cxnSpLocks noChangeShapeType="1"/>
            <a:stCxn id="46" idx="1"/>
            <a:endCxn id="17" idx="3"/>
          </p:cNvCxnSpPr>
          <p:nvPr/>
        </p:nvCxnSpPr>
        <p:spPr bwMode="auto">
          <a:xfrm flipH="1" flipV="1">
            <a:off x="7017612" y="3073683"/>
            <a:ext cx="362700" cy="14951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2" name="AutoShape 605">
            <a:extLst>
              <a:ext uri="{FF2B5EF4-FFF2-40B4-BE49-F238E27FC236}">
                <a16:creationId xmlns:a16="http://schemas.microsoft.com/office/drawing/2014/main" id="{2F451CBA-9223-662C-8F98-7FE8E1F67C76}"/>
              </a:ext>
            </a:extLst>
          </p:cNvPr>
          <p:cNvCxnSpPr>
            <a:cxnSpLocks noChangeShapeType="1"/>
            <a:stCxn id="46" idx="1"/>
            <a:endCxn id="27" idx="3"/>
          </p:cNvCxnSpPr>
          <p:nvPr/>
        </p:nvCxnSpPr>
        <p:spPr bwMode="auto">
          <a:xfrm flipH="1">
            <a:off x="7057171" y="4568844"/>
            <a:ext cx="323141" cy="15043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5" name="AutoShape 605">
            <a:extLst>
              <a:ext uri="{FF2B5EF4-FFF2-40B4-BE49-F238E27FC236}">
                <a16:creationId xmlns:a16="http://schemas.microsoft.com/office/drawing/2014/main" id="{CB9D1696-AA96-D836-A1A9-9F388D1E35CC}"/>
              </a:ext>
            </a:extLst>
          </p:cNvPr>
          <p:cNvCxnSpPr>
            <a:cxnSpLocks noChangeShapeType="1"/>
            <a:stCxn id="30" idx="1"/>
            <a:endCxn id="17" idx="3"/>
          </p:cNvCxnSpPr>
          <p:nvPr/>
        </p:nvCxnSpPr>
        <p:spPr bwMode="auto">
          <a:xfrm flipH="1" flipV="1">
            <a:off x="7017612" y="3073683"/>
            <a:ext cx="362700" cy="30050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8" name="AutoShape 605">
            <a:extLst>
              <a:ext uri="{FF2B5EF4-FFF2-40B4-BE49-F238E27FC236}">
                <a16:creationId xmlns:a16="http://schemas.microsoft.com/office/drawing/2014/main" id="{79DCFE46-31E8-7550-0664-6D54FA7CCF6B}"/>
              </a:ext>
            </a:extLst>
          </p:cNvPr>
          <p:cNvCxnSpPr>
            <a:cxnSpLocks noChangeShapeType="1"/>
            <a:stCxn id="30" idx="1"/>
            <a:endCxn id="26" idx="3"/>
          </p:cNvCxnSpPr>
          <p:nvPr/>
        </p:nvCxnSpPr>
        <p:spPr bwMode="auto">
          <a:xfrm flipH="1" flipV="1">
            <a:off x="7017679" y="4570494"/>
            <a:ext cx="362633" cy="1508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D6FE078-BCF7-AF99-79EE-223FE6645130}"/>
              </a:ext>
            </a:extLst>
          </p:cNvPr>
          <p:cNvSpPr txBox="1"/>
          <p:nvPr/>
        </p:nvSpPr>
        <p:spPr>
          <a:xfrm>
            <a:off x="4259979" y="28152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Common understanding, SST is fed back into the SOS and LTP</a:t>
            </a:r>
          </a:p>
        </p:txBody>
      </p:sp>
    </p:spTree>
    <p:extLst>
      <p:ext uri="{BB962C8B-B14F-4D97-AF65-F5344CB8AC3E}">
        <p14:creationId xmlns:p14="http://schemas.microsoft.com/office/powerpoint/2010/main" val="3845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4F6E-5306-4F4B-A1D0-27B7FCD0D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Components of SST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1293F-3FEC-41F1-AD3D-C9F9345EB09B}"/>
              </a:ext>
            </a:extLst>
          </p:cNvPr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3A841109-ACAD-4AE2-BA87-3132A12DA03D}"/>
              </a:ext>
            </a:extLst>
          </p:cNvPr>
          <p:cNvSpPr txBox="1"/>
          <p:nvPr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DF40F-0729-4E51-82BF-284AD3D3C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F27C88-2779-D243-746C-455C86A7365F}"/>
              </a:ext>
            </a:extLst>
          </p:cNvPr>
          <p:cNvSpPr txBox="1">
            <a:spLocks/>
          </p:cNvSpPr>
          <p:nvPr/>
        </p:nvSpPr>
        <p:spPr>
          <a:xfrm>
            <a:off x="4139953" y="4574017"/>
            <a:ext cx="1843235" cy="700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36000" anchor="ctr"/>
          <a:lstStyle>
            <a:defPPr>
              <a:defRPr lang="en-GB"/>
            </a:defPPr>
            <a:lvl1pPr algn="ctr">
              <a:defRPr sz="1200" b="1">
                <a:solidFill>
                  <a:srgbClr val="000000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GB" dirty="0"/>
              <a:t>An evolving, long-term planning document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A7F3B9-8006-C092-1E16-0BA9C9F61E57}"/>
              </a:ext>
            </a:extLst>
          </p:cNvPr>
          <p:cNvSpPr txBox="1">
            <a:spLocks/>
          </p:cNvSpPr>
          <p:nvPr/>
        </p:nvSpPr>
        <p:spPr>
          <a:xfrm>
            <a:off x="4139952" y="2567891"/>
            <a:ext cx="1843235" cy="1022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36000" anchor="ctr"/>
          <a:lstStyle>
            <a:defPPr>
              <a:defRPr lang="en-GB"/>
            </a:defPPr>
            <a:lvl1pPr algn="ctr">
              <a:defRPr sz="1200" b="1">
                <a:solidFill>
                  <a:srgbClr val="000000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Establishes a standard framework and records key decommissioning assumptions of a Site, reflecting a clear vision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5B1C50-0467-1CDB-01DA-92297A6FB9DB}"/>
              </a:ext>
            </a:extLst>
          </p:cNvPr>
          <p:cNvSpPr txBox="1">
            <a:spLocks/>
          </p:cNvSpPr>
          <p:nvPr/>
        </p:nvSpPr>
        <p:spPr>
          <a:xfrm>
            <a:off x="4139953" y="3715060"/>
            <a:ext cx="1843235" cy="6649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36000" anchor="ctr"/>
          <a:lstStyle>
            <a:defPPr>
              <a:defRPr lang="en-GB"/>
            </a:defPPr>
            <a:lvl1pPr algn="ctr">
              <a:defRPr sz="1200" b="1">
                <a:solidFill>
                  <a:srgbClr val="000000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GB" dirty="0"/>
              <a:t>A  comprehensive plan of action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91EB2B-B3BA-E8B7-C85B-75A5DD3FD65A}"/>
              </a:ext>
            </a:extLst>
          </p:cNvPr>
          <p:cNvSpPr txBox="1">
            <a:spLocks/>
          </p:cNvSpPr>
          <p:nvPr/>
        </p:nvSpPr>
        <p:spPr>
          <a:xfrm>
            <a:off x="4139951" y="5498882"/>
            <a:ext cx="1843235" cy="1026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36000" anchor="ctr"/>
          <a:lstStyle>
            <a:defPPr>
              <a:defRPr lang="en-GB"/>
            </a:defPPr>
            <a:lvl1pPr algn="ctr">
              <a:defRPr sz="1200" b="1">
                <a:solidFill>
                  <a:srgbClr val="000000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GB" dirty="0"/>
              <a:t>A framework within which a Site can develop or challenge its Thread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9FD8AC2B-BDE6-7F1A-6761-84F1E9360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21" y="3789040"/>
            <a:ext cx="1603629" cy="132303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Certain assets and land are becoming scarce, resources and their use needs to be planned better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31B2E65C-04A4-F921-876E-4CB4B891C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21" y="2348880"/>
            <a:ext cx="1603629" cy="132170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Gaps and clashes have been identified between Site decommissioning strategies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6015E6EB-3AA9-5FAE-D40F-9E071DED2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78" y="5229200"/>
            <a:ext cx="1627210" cy="132170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It is not known if existing decommissioning plans can be delivered within the planned timeframe and budget constraints or not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5B1CB-698C-25EB-9AA1-C407731C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3714010"/>
            <a:ext cx="1889516" cy="1429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3600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Develop a Site Strategic Thread for each Site that can inform strategic and tactical decisions in the form of a snapshot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812806-EAFC-9D8F-D265-E2D37872B6C4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1760550" y="3009735"/>
            <a:ext cx="219162" cy="14192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E255403-1769-34EE-0618-B8DFA6339BC7}"/>
              </a:ext>
            </a:extLst>
          </p:cNvPr>
          <p:cNvCxnSpPr>
            <a:cxnSpLocks/>
            <a:stCxn id="11" idx="3"/>
            <a:endCxn id="24" idx="1"/>
          </p:cNvCxnSpPr>
          <p:nvPr/>
        </p:nvCxnSpPr>
        <p:spPr>
          <a:xfrm flipV="1">
            <a:off x="1760550" y="4428967"/>
            <a:ext cx="219162" cy="21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B00AFB-A8B7-5B1F-AAE2-B01B28F1A3C2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1763688" y="4428967"/>
            <a:ext cx="216024" cy="1461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BFD3DC-F036-FC49-9A28-AA7A2968B7CC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869228" y="4428967"/>
            <a:ext cx="270723" cy="1583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60F83E-E38C-DBC8-9407-177D51DEDFC5}"/>
              </a:ext>
            </a:extLst>
          </p:cNvPr>
          <p:cNvCxnSpPr>
            <a:cxnSpLocks/>
            <a:stCxn id="24" idx="3"/>
            <a:endCxn id="9" idx="1"/>
          </p:cNvCxnSpPr>
          <p:nvPr/>
        </p:nvCxnSpPr>
        <p:spPr>
          <a:xfrm flipV="1">
            <a:off x="3869228" y="4047542"/>
            <a:ext cx="270725" cy="381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A8826B-6B2E-20E6-8972-3A9A0428885E}"/>
              </a:ext>
            </a:extLst>
          </p:cNvPr>
          <p:cNvCxnSpPr>
            <a:cxnSpLocks/>
            <a:stCxn id="24" idx="3"/>
            <a:endCxn id="7" idx="1"/>
          </p:cNvCxnSpPr>
          <p:nvPr/>
        </p:nvCxnSpPr>
        <p:spPr>
          <a:xfrm>
            <a:off x="3869228" y="4428967"/>
            <a:ext cx="270725" cy="495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0352AD-5576-5CFF-6915-12F9FE1A56DB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 flipV="1">
            <a:off x="3869228" y="3079053"/>
            <a:ext cx="270724" cy="1349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7">
            <a:extLst>
              <a:ext uri="{FF2B5EF4-FFF2-40B4-BE49-F238E27FC236}">
                <a16:creationId xmlns:a16="http://schemas.microsoft.com/office/drawing/2014/main" id="{74331C44-976C-C6DC-2435-85B78F14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78" y="1709203"/>
            <a:ext cx="1915242" cy="423653"/>
          </a:xfrm>
          <a:prstGeom prst="rightArrowCallout">
            <a:avLst>
              <a:gd name="adj1" fmla="val 25111"/>
              <a:gd name="adj2" fmla="val 41190"/>
              <a:gd name="adj3" fmla="val 48891"/>
              <a:gd name="adj4" fmla="val 79352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Drivers</a:t>
            </a:r>
            <a:endParaRPr lang="en-AU" sz="1200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0076DD7C-FB1C-6D8D-4469-456F7077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1709203"/>
            <a:ext cx="1963954" cy="423653"/>
          </a:xfrm>
          <a:prstGeom prst="rightArrowCallout">
            <a:avLst>
              <a:gd name="adj1" fmla="val 25111"/>
              <a:gd name="adj2" fmla="val 41190"/>
              <a:gd name="adj3" fmla="val 48891"/>
              <a:gd name="adj4" fmla="val 79352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Objectives</a:t>
            </a:r>
            <a:endParaRPr lang="en-AU" sz="1200" dirty="0"/>
          </a:p>
        </p:txBody>
      </p:sp>
      <p:sp>
        <p:nvSpPr>
          <p:cNvPr id="34" name="AutoShape 11">
            <a:extLst>
              <a:ext uri="{FF2B5EF4-FFF2-40B4-BE49-F238E27FC236}">
                <a16:creationId xmlns:a16="http://schemas.microsoft.com/office/drawing/2014/main" id="{D53FC504-BC5D-FFD3-8A1A-499562323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674" y="1709203"/>
            <a:ext cx="4948814" cy="423653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200" dirty="0">
                <a:solidFill>
                  <a:srgbClr val="000000"/>
                </a:solidFill>
              </a:rPr>
              <a:t>KEY ATTRIBUTES</a:t>
            </a:r>
            <a:endParaRPr lang="en-AU" sz="1200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DA9FA08-65B3-FB3B-E48C-E2672F7CD303}"/>
              </a:ext>
            </a:extLst>
          </p:cNvPr>
          <p:cNvSpPr txBox="1">
            <a:spLocks/>
          </p:cNvSpPr>
          <p:nvPr/>
        </p:nvSpPr>
        <p:spPr>
          <a:xfrm>
            <a:off x="6155156" y="3690462"/>
            <a:ext cx="2897629" cy="700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ctr">
              <a:defRPr sz="1200">
                <a:solidFill>
                  <a:srgbClr val="000000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GB" dirty="0"/>
              <a:t>It must be sufficiently detailed to provide confidence and direction to the Site and the NDA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C4C9B0C-E040-5FDD-FBE0-E33E49E38A88}"/>
              </a:ext>
            </a:extLst>
          </p:cNvPr>
          <p:cNvSpPr txBox="1">
            <a:spLocks/>
          </p:cNvSpPr>
          <p:nvPr/>
        </p:nvSpPr>
        <p:spPr>
          <a:xfrm>
            <a:off x="6155156" y="2529843"/>
            <a:ext cx="2897629" cy="1026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ctr">
              <a:defRPr sz="1200">
                <a:solidFill>
                  <a:srgbClr val="000000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It must enable options such as making changes to missions to be assessed and integrated. It must become part of the Site’s capability and remain flexible.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88D7A4D-14D3-B2C9-3E24-A2D377164374}"/>
              </a:ext>
            </a:extLst>
          </p:cNvPr>
          <p:cNvSpPr txBox="1">
            <a:spLocks/>
          </p:cNvSpPr>
          <p:nvPr/>
        </p:nvSpPr>
        <p:spPr>
          <a:xfrm>
            <a:off x="6155157" y="4474059"/>
            <a:ext cx="2897628" cy="900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ctr">
              <a:defRPr sz="1200">
                <a:solidFill>
                  <a:srgbClr val="000000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GB" dirty="0"/>
              <a:t>It must set out the future, encompass external factors and be based on evidence based data to allow strategic &amp; tactical planning and optioneering.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0D978B0-A195-549A-6E55-69E4AC67B3E6}"/>
              </a:ext>
            </a:extLst>
          </p:cNvPr>
          <p:cNvSpPr txBox="1">
            <a:spLocks/>
          </p:cNvSpPr>
          <p:nvPr/>
        </p:nvSpPr>
        <p:spPr>
          <a:xfrm>
            <a:off x="6155157" y="5498881"/>
            <a:ext cx="2897628" cy="1026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ctr">
              <a:defRPr sz="1200">
                <a:solidFill>
                  <a:srgbClr val="000000"/>
                </a:solidFill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GB" dirty="0"/>
              <a:t>It must be supported with the required strategies, processes and policies to provide a framework for change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338ED6-BB24-5481-33FB-E7B805641F4E}"/>
              </a:ext>
            </a:extLst>
          </p:cNvPr>
          <p:cNvCxnSpPr>
            <a:cxnSpLocks/>
            <a:stCxn id="8" idx="3"/>
            <a:endCxn id="36" idx="1"/>
          </p:cNvCxnSpPr>
          <p:nvPr/>
        </p:nvCxnSpPr>
        <p:spPr>
          <a:xfrm flipV="1">
            <a:off x="5983187" y="3043305"/>
            <a:ext cx="171969" cy="357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399016D-9DF4-E001-E377-8BB7C7685289}"/>
              </a:ext>
            </a:extLst>
          </p:cNvPr>
          <p:cNvCxnSpPr>
            <a:cxnSpLocks/>
            <a:stCxn id="9" idx="3"/>
            <a:endCxn id="35" idx="1"/>
          </p:cNvCxnSpPr>
          <p:nvPr/>
        </p:nvCxnSpPr>
        <p:spPr>
          <a:xfrm flipV="1">
            <a:off x="5983188" y="4040813"/>
            <a:ext cx="171968" cy="6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35570E7-9437-0F7C-5F8B-61C0A9795758}"/>
              </a:ext>
            </a:extLst>
          </p:cNvPr>
          <p:cNvCxnSpPr>
            <a:cxnSpLocks/>
            <a:stCxn id="7" idx="3"/>
            <a:endCxn id="37" idx="1"/>
          </p:cNvCxnSpPr>
          <p:nvPr/>
        </p:nvCxnSpPr>
        <p:spPr>
          <a:xfrm>
            <a:off x="5983188" y="4924368"/>
            <a:ext cx="1719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7D3CF0-6910-5DFE-BF3D-D0594A9E3B30}"/>
              </a:ext>
            </a:extLst>
          </p:cNvPr>
          <p:cNvCxnSpPr>
            <a:cxnSpLocks/>
            <a:stCxn id="10" idx="3"/>
            <a:endCxn id="38" idx="1"/>
          </p:cNvCxnSpPr>
          <p:nvPr/>
        </p:nvCxnSpPr>
        <p:spPr>
          <a:xfrm flipV="1">
            <a:off x="5983186" y="6012112"/>
            <a:ext cx="17197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037C882-038E-DEAF-6B2F-90370A2348C0}"/>
              </a:ext>
            </a:extLst>
          </p:cNvPr>
          <p:cNvSpPr txBox="1"/>
          <p:nvPr/>
        </p:nvSpPr>
        <p:spPr>
          <a:xfrm>
            <a:off x="4938962" y="3070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Implications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Waste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Land use plans</a:t>
            </a:r>
          </a:p>
        </p:txBody>
      </p:sp>
    </p:spTree>
    <p:extLst>
      <p:ext uri="{BB962C8B-B14F-4D97-AF65-F5344CB8AC3E}">
        <p14:creationId xmlns:p14="http://schemas.microsoft.com/office/powerpoint/2010/main" val="8559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4F6E-5306-4F4B-A1D0-27B7FCD0D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SST Content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1293F-3FEC-41F1-AD3D-C9F9345EB09B}"/>
              </a:ext>
            </a:extLst>
          </p:cNvPr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3A841109-ACAD-4AE2-BA87-3132A12DA03D}"/>
              </a:ext>
            </a:extLst>
          </p:cNvPr>
          <p:cNvSpPr txBox="1"/>
          <p:nvPr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DF40F-0729-4E51-82BF-284AD3D3C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8640"/>
            <a:ext cx="1041354" cy="7649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B6240C-068E-8E3D-14EE-AB03D03623C8}"/>
              </a:ext>
            </a:extLst>
          </p:cNvPr>
          <p:cNvSpPr txBox="1"/>
          <p:nvPr/>
        </p:nvSpPr>
        <p:spPr>
          <a:xfrm>
            <a:off x="5570636" y="2132856"/>
            <a:ext cx="167327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Site Decommissioning Strategies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007A2-FD8F-CE30-DB40-B2CBF62C54A2}"/>
              </a:ext>
            </a:extLst>
          </p:cNvPr>
          <p:cNvSpPr txBox="1"/>
          <p:nvPr/>
        </p:nvSpPr>
        <p:spPr>
          <a:xfrm>
            <a:off x="1331640" y="2564904"/>
            <a:ext cx="2100915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Site level programmes &amp; cost schedules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5E309-9FE6-D660-594A-7FEB85901DFF}"/>
              </a:ext>
            </a:extLst>
          </p:cNvPr>
          <p:cNvSpPr txBox="1"/>
          <p:nvPr/>
        </p:nvSpPr>
        <p:spPr>
          <a:xfrm>
            <a:off x="7380312" y="2132856"/>
            <a:ext cx="159074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LA – Land 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7E825-EA03-3029-F5E8-780EE7F233D6}"/>
              </a:ext>
            </a:extLst>
          </p:cNvPr>
          <p:cNvSpPr txBox="1"/>
          <p:nvPr/>
        </p:nvSpPr>
        <p:spPr>
          <a:xfrm>
            <a:off x="3707907" y="2132856"/>
            <a:ext cx="1673273" cy="23083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Land use plans, strategic buildings, transport assets, utility assets, site constraints &amp; boundaries, permissions,</a:t>
            </a:r>
          </a:p>
          <a:p>
            <a:r>
              <a:rPr lang="en-GB" sz="1200" dirty="0">
                <a:solidFill>
                  <a:schemeClr val="bg1"/>
                </a:solidFill>
              </a:rPr>
              <a:t>Waste (group categories, volume and location)</a:t>
            </a:r>
          </a:p>
          <a:p>
            <a:r>
              <a:rPr lang="en-GB" sz="1200" dirty="0">
                <a:solidFill>
                  <a:schemeClr val="bg1"/>
                </a:solidFill>
              </a:rPr>
              <a:t>People, Active and non-active assets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684C8F-738A-0AF4-8514-6E9ABCFDCA84}"/>
              </a:ext>
            </a:extLst>
          </p:cNvPr>
          <p:cNvSpPr txBox="1"/>
          <p:nvPr/>
        </p:nvSpPr>
        <p:spPr>
          <a:xfrm>
            <a:off x="1331641" y="2132856"/>
            <a:ext cx="2100915" cy="2769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Site plans – 5-year or more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E42239-8B76-D2CA-A665-3F6115FC0D36}"/>
              </a:ext>
            </a:extLst>
          </p:cNvPr>
          <p:cNvSpPr txBox="1">
            <a:spLocks/>
          </p:cNvSpPr>
          <p:nvPr/>
        </p:nvSpPr>
        <p:spPr bwMode="auto">
          <a:xfrm>
            <a:off x="1299036" y="1510516"/>
            <a:ext cx="2100915" cy="42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cs typeface="+mj-cs"/>
              </a:rPr>
              <a:t>Supporting documents</a:t>
            </a:r>
            <a:endParaRPr lang="en-GB" sz="1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66294CB-E76A-8F25-57FC-1DBB4304510E}"/>
              </a:ext>
            </a:extLst>
          </p:cNvPr>
          <p:cNvSpPr txBox="1">
            <a:spLocks/>
          </p:cNvSpPr>
          <p:nvPr/>
        </p:nvSpPr>
        <p:spPr bwMode="auto">
          <a:xfrm>
            <a:off x="5796136" y="1511999"/>
            <a:ext cx="1209197" cy="42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cs typeface="+mj-cs"/>
              </a:rPr>
              <a:t>Strategies</a:t>
            </a:r>
            <a:endParaRPr lang="en-GB" sz="1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8D0BDF1-3439-7873-4D61-E52EADE26652}"/>
              </a:ext>
            </a:extLst>
          </p:cNvPr>
          <p:cNvSpPr txBox="1">
            <a:spLocks/>
          </p:cNvSpPr>
          <p:nvPr/>
        </p:nvSpPr>
        <p:spPr bwMode="auto">
          <a:xfrm>
            <a:off x="4139952" y="1490739"/>
            <a:ext cx="768633" cy="42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cs typeface="+mj-cs"/>
              </a:rPr>
              <a:t>Data</a:t>
            </a:r>
            <a:endParaRPr lang="en-GB" sz="1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0C13A-175D-6BA1-B4F9-38DF4C7713EB}"/>
              </a:ext>
            </a:extLst>
          </p:cNvPr>
          <p:cNvSpPr txBox="1"/>
          <p:nvPr/>
        </p:nvSpPr>
        <p:spPr>
          <a:xfrm>
            <a:off x="107505" y="4479503"/>
            <a:ext cx="108011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Tactical Decisions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8D9BD1-A088-759E-FA13-4E6432992E44}"/>
              </a:ext>
            </a:extLst>
          </p:cNvPr>
          <p:cNvSpPr txBox="1"/>
          <p:nvPr/>
        </p:nvSpPr>
        <p:spPr>
          <a:xfrm>
            <a:off x="107505" y="2132856"/>
            <a:ext cx="108011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Strategic Decisions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A5B6C66-27DE-F4F4-BF92-D1D18C1E687E}"/>
              </a:ext>
            </a:extLst>
          </p:cNvPr>
          <p:cNvSpPr txBox="1">
            <a:spLocks/>
          </p:cNvSpPr>
          <p:nvPr/>
        </p:nvSpPr>
        <p:spPr bwMode="auto">
          <a:xfrm>
            <a:off x="35496" y="1467000"/>
            <a:ext cx="1296143" cy="42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cs typeface="+mj-cs"/>
              </a:rPr>
              <a:t>Decision making</a:t>
            </a:r>
            <a:endParaRPr lang="en-GB" sz="1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78AB4C-4E14-D642-174C-4D7B54F78E83}"/>
              </a:ext>
            </a:extLst>
          </p:cNvPr>
          <p:cNvSpPr txBox="1"/>
          <p:nvPr/>
        </p:nvSpPr>
        <p:spPr>
          <a:xfrm>
            <a:off x="1331640" y="3111351"/>
            <a:ext cx="2100915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RAID Logs &amp; Opportunity registers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64977F-870F-04E7-3099-5EAA3B3A2325}"/>
              </a:ext>
            </a:extLst>
          </p:cNvPr>
          <p:cNvSpPr txBox="1"/>
          <p:nvPr/>
        </p:nvSpPr>
        <p:spPr>
          <a:xfrm>
            <a:off x="1331640" y="5055567"/>
            <a:ext cx="2100915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Detailed Programmes &amp; cost schedules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4E1A6-E0C8-8682-0D1E-2AB039D9A3C0}"/>
              </a:ext>
            </a:extLst>
          </p:cNvPr>
          <p:cNvSpPr txBox="1"/>
          <p:nvPr/>
        </p:nvSpPr>
        <p:spPr>
          <a:xfrm>
            <a:off x="1331640" y="4499004"/>
            <a:ext cx="2100915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Detailed Site plans – within the next 5 years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BA87E4C-4998-8832-EA8A-33C5F38F1369}"/>
              </a:ext>
            </a:extLst>
          </p:cNvPr>
          <p:cNvSpPr txBox="1">
            <a:spLocks/>
          </p:cNvSpPr>
          <p:nvPr/>
        </p:nvSpPr>
        <p:spPr bwMode="auto">
          <a:xfrm>
            <a:off x="7487688" y="1519088"/>
            <a:ext cx="1209197" cy="42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cs typeface="+mj-cs"/>
              </a:rPr>
              <a:t>Policies</a:t>
            </a:r>
            <a:endParaRPr lang="en-GB" sz="1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4FFC0D-4E71-CB63-54F6-4DE3106C0CC7}"/>
              </a:ext>
            </a:extLst>
          </p:cNvPr>
          <p:cNvSpPr txBox="1"/>
          <p:nvPr/>
        </p:nvSpPr>
        <p:spPr>
          <a:xfrm>
            <a:off x="3707904" y="4480592"/>
            <a:ext cx="1673273" cy="19389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Short(er) term land use, buildings use,</a:t>
            </a:r>
          </a:p>
          <a:p>
            <a:r>
              <a:rPr lang="en-GB" sz="1200" dirty="0">
                <a:solidFill>
                  <a:schemeClr val="bg1"/>
                </a:solidFill>
              </a:rPr>
              <a:t>Detailed transport, utility assets</a:t>
            </a:r>
          </a:p>
          <a:p>
            <a:r>
              <a:rPr lang="en-GB" sz="1200" dirty="0">
                <a:solidFill>
                  <a:schemeClr val="bg1"/>
                </a:solidFill>
              </a:rPr>
              <a:t>Site constraints &amp; boundaries,</a:t>
            </a:r>
          </a:p>
          <a:p>
            <a:r>
              <a:rPr lang="en-GB" sz="1200" dirty="0">
                <a:solidFill>
                  <a:schemeClr val="bg1"/>
                </a:solidFill>
              </a:rPr>
              <a:t>Waste (categories, volume, type of storage, location) </a:t>
            </a:r>
          </a:p>
          <a:p>
            <a:r>
              <a:rPr lang="en-GB" sz="1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F139D9-DC17-2FAD-A370-988A6C2139F8}"/>
              </a:ext>
            </a:extLst>
          </p:cNvPr>
          <p:cNvSpPr txBox="1"/>
          <p:nvPr/>
        </p:nvSpPr>
        <p:spPr>
          <a:xfrm>
            <a:off x="5577209" y="2852936"/>
            <a:ext cx="167327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Site Interim State Strategies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E90D3C-36D5-D997-2AF1-4D505CF3B5AD}"/>
              </a:ext>
            </a:extLst>
          </p:cNvPr>
          <p:cNvSpPr txBox="1"/>
          <p:nvPr/>
        </p:nvSpPr>
        <p:spPr>
          <a:xfrm>
            <a:off x="5577209" y="3356992"/>
            <a:ext cx="167327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Site End State Strategies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3DCD34-2332-93B0-AB29-1B5B93366C74}"/>
              </a:ext>
            </a:extLst>
          </p:cNvPr>
          <p:cNvSpPr txBox="1"/>
          <p:nvPr/>
        </p:nvSpPr>
        <p:spPr>
          <a:xfrm>
            <a:off x="5577209" y="3861048"/>
            <a:ext cx="167327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Site Land Use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7C8E08-8C2A-4BA7-7994-2D4ACADF96CE}"/>
              </a:ext>
            </a:extLst>
          </p:cNvPr>
          <p:cNvSpPr txBox="1"/>
          <p:nvPr/>
        </p:nvSpPr>
        <p:spPr>
          <a:xfrm>
            <a:off x="7380312" y="2503929"/>
            <a:ext cx="1590749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Managing radioactive substances and nuclear decommissioning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2DDCC3-4169-8A73-2815-E7FBB4572E58}"/>
              </a:ext>
            </a:extLst>
          </p:cNvPr>
          <p:cNvSpPr txBox="1"/>
          <p:nvPr/>
        </p:nvSpPr>
        <p:spPr>
          <a:xfrm>
            <a:off x="7380312" y="3595082"/>
            <a:ext cx="1590749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UK policy framework for managing radioactive substances and nuclear decommissioning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943BEC-AED4-565C-CAD7-125E7519A760}"/>
              </a:ext>
            </a:extLst>
          </p:cNvPr>
          <p:cNvSpPr txBox="1"/>
          <p:nvPr/>
        </p:nvSpPr>
        <p:spPr>
          <a:xfrm>
            <a:off x="5564098" y="5415607"/>
            <a:ext cx="167327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Strategic Outcome Specifications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C8D520-D4F2-2019-C3B0-7A0E58E42D9D}"/>
              </a:ext>
            </a:extLst>
          </p:cNvPr>
          <p:cNvSpPr txBox="1"/>
          <p:nvPr/>
        </p:nvSpPr>
        <p:spPr>
          <a:xfrm>
            <a:off x="5570636" y="4365104"/>
            <a:ext cx="1673272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Integrated Waste Management Strategies/Integrated Waste Implementation Plans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F9EFC9-485A-3574-AE74-AB6D25F34143}"/>
              </a:ext>
            </a:extLst>
          </p:cNvPr>
          <p:cNvSpPr txBox="1"/>
          <p:nvPr/>
        </p:nvSpPr>
        <p:spPr>
          <a:xfrm>
            <a:off x="5580112" y="5919663"/>
            <a:ext cx="167327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Corporate Strategies (SL)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37D70-C67F-8DDF-154F-AF2BA16A91D5}"/>
              </a:ext>
            </a:extLst>
          </p:cNvPr>
          <p:cNvSpPr txBox="1"/>
          <p:nvPr/>
        </p:nvSpPr>
        <p:spPr>
          <a:xfrm>
            <a:off x="7380312" y="4917067"/>
            <a:ext cx="1590749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LA –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6522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333F48"/>
      </a:dk2>
      <a:lt2>
        <a:srgbClr val="EEECE1"/>
      </a:lt2>
      <a:accent1>
        <a:srgbClr val="5C068C"/>
      </a:accent1>
      <a:accent2>
        <a:srgbClr val="007FA3"/>
      </a:accent2>
      <a:accent3>
        <a:srgbClr val="4C8C2B"/>
      </a:accent3>
      <a:accent4>
        <a:srgbClr val="E40046"/>
      </a:accent4>
      <a:accent5>
        <a:srgbClr val="FF671F"/>
      </a:accent5>
      <a:accent6>
        <a:srgbClr val="005E5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333F48"/>
      </a:dk2>
      <a:lt2>
        <a:srgbClr val="EEECE1"/>
      </a:lt2>
      <a:accent1>
        <a:srgbClr val="5C068C"/>
      </a:accent1>
      <a:accent2>
        <a:srgbClr val="007FA3"/>
      </a:accent2>
      <a:accent3>
        <a:srgbClr val="4C8C2B"/>
      </a:accent3>
      <a:accent4>
        <a:srgbClr val="E40046"/>
      </a:accent4>
      <a:accent5>
        <a:srgbClr val="FF671F"/>
      </a:accent5>
      <a:accent6>
        <a:srgbClr val="005E5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333F48"/>
      </a:dk2>
      <a:lt2>
        <a:srgbClr val="EEECE1"/>
      </a:lt2>
      <a:accent1>
        <a:srgbClr val="5C068C"/>
      </a:accent1>
      <a:accent2>
        <a:srgbClr val="007FA3"/>
      </a:accent2>
      <a:accent3>
        <a:srgbClr val="4C8C2B"/>
      </a:accent3>
      <a:accent4>
        <a:srgbClr val="E40046"/>
      </a:accent4>
      <a:accent5>
        <a:srgbClr val="FF671F"/>
      </a:accent5>
      <a:accent6>
        <a:srgbClr val="005E5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333F48"/>
      </a:dk2>
      <a:lt2>
        <a:srgbClr val="EEECE1"/>
      </a:lt2>
      <a:accent1>
        <a:srgbClr val="5C068C"/>
      </a:accent1>
      <a:accent2>
        <a:srgbClr val="007FA3"/>
      </a:accent2>
      <a:accent3>
        <a:srgbClr val="4C8C2B"/>
      </a:accent3>
      <a:accent4>
        <a:srgbClr val="E40046"/>
      </a:accent4>
      <a:accent5>
        <a:srgbClr val="FF671F"/>
      </a:accent5>
      <a:accent6>
        <a:srgbClr val="005E5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fd403455-cda7-4c1b-b87f-02f0c0503f88" origin="userSelected">
  <element uid="id_protective_marking_protect" value=""/>
</sisl>
</file>

<file path=customXml/itemProps1.xml><?xml version="1.0" encoding="utf-8"?>
<ds:datastoreItem xmlns:ds="http://schemas.openxmlformats.org/officeDocument/2006/customXml" ds:itemID="{E313A478-A602-4570-90E3-A2515220C41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30599</TotalTime>
  <Words>1143</Words>
  <Application>Microsoft Office PowerPoint</Application>
  <PresentationFormat>On-screen Show (4:3)</PresentationFormat>
  <Paragraphs>156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Arial Narrow</vt:lpstr>
      <vt:lpstr>Book Antiqua</vt:lpstr>
      <vt:lpstr>Calibri</vt:lpstr>
      <vt:lpstr>Segoe UI</vt:lpstr>
      <vt:lpstr>Segoe UI Semibold</vt:lpstr>
      <vt:lpstr>Segoe UI Semilight</vt:lpstr>
      <vt:lpstr>Custom Design</vt:lpstr>
      <vt:lpstr>1_Custom Design</vt:lpstr>
      <vt:lpstr>2_Custom Design</vt:lpstr>
      <vt:lpstr>3_Custom Design</vt:lpstr>
      <vt:lpstr>PowerPoint Presentation</vt:lpstr>
      <vt:lpstr>End State and land use Update</vt:lpstr>
      <vt:lpstr>End State and Land use Update</vt:lpstr>
      <vt:lpstr>Change Control through strategic thread</vt:lpstr>
      <vt:lpstr>Strategic thread in Strategy Management</vt:lpstr>
      <vt:lpstr>SST Governance (Draft)</vt:lpstr>
      <vt:lpstr>Logic Map</vt:lpstr>
      <vt:lpstr>Components of SST</vt:lpstr>
      <vt:lpstr>SST Content </vt:lpstr>
    </vt:vector>
  </TitlesOfParts>
  <Company>Nuclear Decommissioning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Darrell Morris</dc:creator>
  <cp:lastModifiedBy>Chloe Atkinson</cp:lastModifiedBy>
  <cp:revision>366</cp:revision>
  <cp:lastPrinted>2015-11-25T16:25:07Z</cp:lastPrinted>
  <dcterms:created xsi:type="dcterms:W3CDTF">2017-09-14T12:05:11Z</dcterms:created>
  <dcterms:modified xsi:type="dcterms:W3CDTF">2023-11-07T13:29:41Z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ef43795c-3306-44d8-80ae-8f92aa2a5800</vt:lpwstr>
  </property>
  <property fmtid="{D5CDD505-2E9C-101B-9397-08002B2CF9AE}" pid="3" name="bjClsUserRVM">
    <vt:lpwstr>[]</vt:lpwstr>
  </property>
  <property fmtid="{D5CDD505-2E9C-101B-9397-08002B2CF9AE}" pid="4" name="bjSaver">
    <vt:lpwstr>6YWj3e7wZHcixQgi+fFcC7UCDXieAW3/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policy="fd403455-cda7-4c1b-b87f-02f0c0503f88" origin="userSelected" xmlns="http://www.boldonj</vt:lpwstr>
  </property>
  <property fmtid="{D5CDD505-2E9C-101B-9397-08002B2CF9AE}" pid="6" name="bjDocumentLabelXML-0">
    <vt:lpwstr>ames.com/2008/01/sie/internal/label"&gt;&lt;element uid="id_protective_marking_protect" value="" /&gt;&lt;/sisl&gt;</vt:lpwstr>
  </property>
  <property fmtid="{D5CDD505-2E9C-101B-9397-08002B2CF9AE}" pid="7" name="bjDocumentSecurityLabel">
    <vt:lpwstr>[OFFICIAL]</vt:lpwstr>
  </property>
  <property fmtid="{D5CDD505-2E9C-101B-9397-08002B2CF9AE}" pid="8" name="MSIP_Label_4b4c8e33-e9bd-4b03-9952-88e447410871_Enabled">
    <vt:lpwstr>true</vt:lpwstr>
  </property>
  <property fmtid="{D5CDD505-2E9C-101B-9397-08002B2CF9AE}" pid="9" name="MSIP_Label_4b4c8e33-e9bd-4b03-9952-88e447410871_SetDate">
    <vt:lpwstr>2022-09-30T13:46:48Z</vt:lpwstr>
  </property>
  <property fmtid="{D5CDD505-2E9C-101B-9397-08002B2CF9AE}" pid="10" name="MSIP_Label_4b4c8e33-e9bd-4b03-9952-88e447410871_Method">
    <vt:lpwstr>Privileged</vt:lpwstr>
  </property>
  <property fmtid="{D5CDD505-2E9C-101B-9397-08002B2CF9AE}" pid="11" name="MSIP_Label_4b4c8e33-e9bd-4b03-9952-88e447410871_Name">
    <vt:lpwstr>OFFICIAL</vt:lpwstr>
  </property>
  <property fmtid="{D5CDD505-2E9C-101B-9397-08002B2CF9AE}" pid="12" name="MSIP_Label_4b4c8e33-e9bd-4b03-9952-88e447410871_SiteId">
    <vt:lpwstr>ee032e7f-73e4-457a-a0c4-cfbe17e33ceb</vt:lpwstr>
  </property>
  <property fmtid="{D5CDD505-2E9C-101B-9397-08002B2CF9AE}" pid="13" name="MSIP_Label_4b4c8e33-e9bd-4b03-9952-88e447410871_ActionId">
    <vt:lpwstr>8e061f93-1c57-431c-80e4-41aad2ba37bd</vt:lpwstr>
  </property>
  <property fmtid="{D5CDD505-2E9C-101B-9397-08002B2CF9AE}" pid="14" name="MSIP_Label_4b4c8e33-e9bd-4b03-9952-88e447410871_ContentBits">
    <vt:lpwstr>3</vt:lpwstr>
  </property>
</Properties>
</file>