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99" r:id="rId6"/>
    <p:sldId id="316" r:id="rId7"/>
    <p:sldId id="326" r:id="rId8"/>
    <p:sldId id="302" r:id="rId9"/>
    <p:sldId id="327" r:id="rId10"/>
    <p:sldId id="331" r:id="rId11"/>
    <p:sldId id="332" r:id="rId12"/>
    <p:sldId id="33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9"/>
    <a:srgbClr val="182D4C"/>
    <a:srgbClr val="00142F"/>
    <a:srgbClr val="237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0537F-65E7-4F14-9C6C-F400F396ADAE}" v="2" dt="2024-01-31T08:34:43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0183" autoAdjust="0"/>
  </p:normalViewPr>
  <p:slideViewPr>
    <p:cSldViewPr snapToGrid="0">
      <p:cViewPr varScale="1">
        <p:scale>
          <a:sx n="115" d="100"/>
          <a:sy n="115" d="100"/>
        </p:scale>
        <p:origin x="354" y="108"/>
      </p:cViewPr>
      <p:guideLst>
        <p:guide orient="horz" pos="255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280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3D56-E0E7-4F4F-B1A5-47D6DBB7595B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D26D8-9B7B-45A3-A52A-5E8079405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8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479"/>
              </a:gs>
              <a:gs pos="100000">
                <a:srgbClr val="182D4C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542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here. Please don’t exceed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Context of the presentation goes here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5976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September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326FE-C9F7-37D5-9B7A-6B94AB751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F64AE3-E67F-7937-A594-38CB5ABBAFA4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1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2110570"/>
            <a:ext cx="10672935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goes here quote goes here quote goes here quote goes here quote goes here quote goes here quote goes here quote goes here”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543" y="4990295"/>
            <a:ext cx="4857750" cy="435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i="1" dirty="0"/>
              <a:t>Name goes here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191A6-0FA7-8297-8494-8A97CD080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47D32-6EDB-0954-72C4-CE40160D437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B137-727F-5F06-7B6C-48B22FC4E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724D9-1C58-2C74-1B39-2D244B5117E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9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B137-727F-5F06-7B6C-48B22FC4E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D303DEF-B31E-1D3E-A974-102D880F4B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589197-FE27-D144-3EA5-355D2FF9F840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-12018" y="0"/>
            <a:ext cx="402224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9B137-727F-5F06-7B6C-48B22FC4E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CFA9DA3-D83C-79BF-01B2-C499BBEE3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10226" y="0"/>
            <a:ext cx="406697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85C2C2-6A3F-6F26-F79F-DA8A4F0317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AFB8C-DD92-018E-66E0-206D58DF2A9B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3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AE7A2-FB7C-DEE0-0B30-FEF1355CE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5765D-A026-98C9-77E1-DEC0C0DDEAAA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2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AE7A2-FB7C-DEE0-0B30-FEF1355CE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65765D-A026-98C9-77E1-DEC0C0DDEAAA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1C228F57-A204-7989-1805-6B4BA9AE290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01216" y="0"/>
            <a:ext cx="559078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25006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601216" y="0"/>
            <a:ext cx="559078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pic>
        <p:nvPicPr>
          <p:cNvPr id="5" name="Picture 4" descr="A light line in the dark&#10;&#10;Description automatically generated">
            <a:extLst>
              <a:ext uri="{FF2B5EF4-FFF2-40B4-BE49-F238E27FC236}">
                <a16:creationId xmlns:a16="http://schemas.microsoft.com/office/drawing/2014/main" id="{57ED0B64-E32C-6284-8568-C27A92A35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5175" y="2800914"/>
            <a:ext cx="8257963" cy="139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91D9F-1DAF-6962-42BF-28C85DC56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A27E38-5C71-9A76-A563-B383545024D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5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601216" y="0"/>
            <a:ext cx="559078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2" name="Picture 1" descr="A light line in the dark&#10;&#10;Description automatically generated">
            <a:extLst>
              <a:ext uri="{FF2B5EF4-FFF2-40B4-BE49-F238E27FC236}">
                <a16:creationId xmlns:a16="http://schemas.microsoft.com/office/drawing/2014/main" id="{4970793C-0441-371C-8ACC-F4034C8BE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5175" y="2800914"/>
            <a:ext cx="8257963" cy="1398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F16D89-6EA7-A6C8-DB3F-91AC338F4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2C9FC1-5210-A0B6-02E6-B2EE82E5891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91D9F-1DAF-6962-42BF-28C85DC56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1E7129-CB0B-884D-2D0F-7EB2687C7BC9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4BA9FDC-64DA-6AA1-0FAD-5358EC1FF7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pic>
        <p:nvPicPr>
          <p:cNvPr id="10" name="Picture 9" descr="A light line in the dark&#10;&#10;Description automatically generated">
            <a:extLst>
              <a:ext uri="{FF2B5EF4-FFF2-40B4-BE49-F238E27FC236}">
                <a16:creationId xmlns:a16="http://schemas.microsoft.com/office/drawing/2014/main" id="{56DEA0A9-8B32-DA19-3FA7-C1DBE5835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944" y="2729797"/>
            <a:ext cx="8257963" cy="13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9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py +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E7129-CB0B-884D-2D0F-7EB2687C7BC9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4BA9FDC-64DA-6AA1-0FAD-5358EC1FF7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0" y="0"/>
            <a:ext cx="411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pic>
        <p:nvPicPr>
          <p:cNvPr id="10" name="Picture 9" descr="A light line in the dark&#10;&#10;Description automatically generated">
            <a:extLst>
              <a:ext uri="{FF2B5EF4-FFF2-40B4-BE49-F238E27FC236}">
                <a16:creationId xmlns:a16="http://schemas.microsoft.com/office/drawing/2014/main" id="{56DEA0A9-8B32-DA19-3FA7-C1DBE5835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7944" y="2729797"/>
            <a:ext cx="8257963" cy="1398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43AE35-F85E-303C-C8BD-F1D559FCD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C9AA1-E1AA-A589-2EC0-36F8AD58F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0668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076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here. Please don’t exceed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076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Context of the presentation goes here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9510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September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2DF1D1-D43C-40AF-D301-98C17A265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C552F19-243E-F026-6482-02395DC329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Click to insert a background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12974-808E-5B8D-0B74-B01F98C4983A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1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380855" y="3412837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61273" y="0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380855" y="0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561273" y="3412837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2" name="Picture 1" descr="A light line in the dark&#10;&#10;Description automatically generated">
            <a:extLst>
              <a:ext uri="{FF2B5EF4-FFF2-40B4-BE49-F238E27FC236}">
                <a16:creationId xmlns:a16="http://schemas.microsoft.com/office/drawing/2014/main" id="{9B41ADE8-38DA-B066-5CB9-FF8B3766F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242" y="2780976"/>
            <a:ext cx="8243248" cy="1398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C2C40-07F4-A333-9115-5854D9C084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CF3C3-4170-8BC9-338D-16F027915F9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8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+ Image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9380855" y="3412837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61273" y="0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380855" y="0"/>
            <a:ext cx="2811146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561273" y="3412837"/>
            <a:ext cx="2829742" cy="3445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the icon in the centre to add an image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52473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2" name="Picture 1" descr="A light line in the dark&#10;&#10;Description automatically generated">
            <a:extLst>
              <a:ext uri="{FF2B5EF4-FFF2-40B4-BE49-F238E27FC236}">
                <a16:creationId xmlns:a16="http://schemas.microsoft.com/office/drawing/2014/main" id="{9B41ADE8-38DA-B066-5CB9-FF8B3766F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8242" y="2780976"/>
            <a:ext cx="8243248" cy="139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CF3C3-4170-8BC9-338D-16F027915F9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D7DB3-06C4-A43B-877B-60D61FD52E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8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24"/>
          </p:nvPr>
        </p:nvSpPr>
        <p:spPr>
          <a:xfrm>
            <a:off x="8560519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513945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/>
          </p:nvPr>
        </p:nvSpPr>
        <p:spPr>
          <a:xfrm>
            <a:off x="171839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1035" y="914400"/>
            <a:ext cx="11289147" cy="104262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417835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838896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59957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1546658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967719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88780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DA9220-9236-7CA3-688D-A6A20C4E8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179669-98F7-A07C-3A98-FC0A3508ACB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0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328727" y="-1"/>
            <a:ext cx="2863274" cy="3422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465453" y="-16307"/>
            <a:ext cx="2863274" cy="3449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9328727" y="3422074"/>
            <a:ext cx="2863274" cy="3445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6465453" y="3426690"/>
            <a:ext cx="2863274" cy="34359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9642475" y="792711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9645066" y="1549541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776611" y="4331107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779202" y="5087937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9639885" y="4331107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9642476" y="5087937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2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785264" y="792711"/>
            <a:ext cx="2235777" cy="740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XXX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787855" y="1549541"/>
            <a:ext cx="2233186" cy="1052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2"/>
                </a:solidFill>
                <a:latin typeface="FSP DEMO - Proxima Nova Light" panose="02000506030000020004" pitchFamily="50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STATS TITLE HERE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52AE2-41A2-8AA0-EA50-54065E604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02048D-377A-0555-DBE0-0D5B3D7BE4A5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13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400800" y="1235166"/>
            <a:ext cx="5180025" cy="4817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Click icon in the middle to add a chart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STATS TITLE HERE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CD05F-E012-F5F1-7BAD-5EA11241A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3261C-D46E-D912-E019-5673E5170F31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6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aph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6400800" y="1235166"/>
            <a:ext cx="5180025" cy="4817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in the middle to add a chart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STATS TITLE HERE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782F-455E-D872-E915-DA0061F35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C4C84B-6C02-3E39-5B4A-34DBD3B1B2C9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1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3" hasCustomPrompt="1"/>
          </p:nvPr>
        </p:nvSpPr>
        <p:spPr>
          <a:xfrm>
            <a:off x="6400799" y="1235166"/>
            <a:ext cx="5180025" cy="481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Click on the icon in the middle to add a table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DEDBF-2CA0-8FAC-75CF-A6EA6C68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0F2923-98F3-3665-B0C8-A7587736AA0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3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111738-5C0E-88BE-DB3D-0BA8AD658D9D}"/>
              </a:ext>
            </a:extLst>
          </p:cNvPr>
          <p:cNvSpPr/>
          <p:nvPr userDrawn="1"/>
        </p:nvSpPr>
        <p:spPr>
          <a:xfrm>
            <a:off x="-1" y="0"/>
            <a:ext cx="5034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336847" cy="3710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DEDBF-2CA0-8FAC-75CF-A6EA6C68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68296-F521-1E9C-FE22-5CE1FBAA9B8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92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111738-5C0E-88BE-DB3D-0BA8AD658D9D}"/>
              </a:ext>
            </a:extLst>
          </p:cNvPr>
          <p:cNvSpPr/>
          <p:nvPr userDrawn="1"/>
        </p:nvSpPr>
        <p:spPr>
          <a:xfrm>
            <a:off x="-1" y="0"/>
            <a:ext cx="5034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10800482" cy="3710614"/>
          </a:xfrm>
          <a:prstGeom prst="rect">
            <a:avLst/>
          </a:prstGeom>
        </p:spPr>
        <p:txBody>
          <a:bodyPr numCol="3"/>
          <a:lstStyle>
            <a:lvl1pPr marL="0" indent="0">
              <a:buNone/>
              <a:defRPr sz="1200" baseline="0">
                <a:solidFill>
                  <a:srgbClr val="0034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porta </a:t>
            </a:r>
            <a:r>
              <a:rPr lang="en-GB" dirty="0" err="1"/>
              <a:t>sapien</a:t>
            </a:r>
            <a:r>
              <a:rPr lang="en-GB" dirty="0"/>
              <a:t>. Donec vestibulum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 </a:t>
            </a:r>
            <a:r>
              <a:rPr lang="en-GB" dirty="0" err="1"/>
              <a:t>consequat</a:t>
            </a:r>
            <a:r>
              <a:rPr lang="en-GB" dirty="0"/>
              <a:t>. In </a:t>
            </a:r>
            <a:r>
              <a:rPr lang="en-GB" dirty="0" err="1"/>
              <a:t>eleifend</a:t>
            </a:r>
            <a:r>
              <a:rPr lang="en-GB" dirty="0"/>
              <a:t> ex id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bibendum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convallis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. In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eros, </a:t>
            </a:r>
            <a:r>
              <a:rPr lang="en-GB" dirty="0" err="1"/>
              <a:t>iaculis</a:t>
            </a:r>
            <a:r>
              <a:rPr lang="en-GB" dirty="0"/>
              <a:t> fermentum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in.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eu</a:t>
            </a:r>
            <a:r>
              <a:rPr lang="en-GB" dirty="0"/>
              <a:t> dui </a:t>
            </a:r>
            <a:r>
              <a:rPr lang="en-GB" dirty="0" err="1"/>
              <a:t>ultrices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et </a:t>
            </a:r>
            <a:r>
              <a:rPr lang="en-GB" dirty="0" err="1"/>
              <a:t>nibh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libero </a:t>
            </a:r>
            <a:r>
              <a:rPr lang="en-GB" dirty="0" err="1"/>
              <a:t>tortor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vestibulum ipsum </a:t>
            </a:r>
            <a:r>
              <a:rPr lang="en-GB" dirty="0" err="1"/>
              <a:t>tristique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3DEDBF-2CA0-8FAC-75CF-A6EA6C68F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68296-F521-1E9C-FE22-5CE1FBAA9B8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51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92B2-B7F5-D324-E282-83FD272BB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542" y="1394300"/>
            <a:ext cx="5336847" cy="803933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01BE9-03E8-3454-B90B-948ADB3A0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49B3E-FA10-2B81-B907-68BE645D1C50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EE0BEB-E542-F5EE-6F56-5F2973A3F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542" y="2250927"/>
            <a:ext cx="5524737" cy="371061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Copy goes here</a:t>
            </a:r>
          </a:p>
          <a:p>
            <a:pPr lvl="0"/>
            <a:r>
              <a:rPr lang="en-GB" dirty="0"/>
              <a:t>Copy goes here</a:t>
            </a:r>
          </a:p>
          <a:p>
            <a:pPr lvl="0"/>
            <a:r>
              <a:rPr lang="en-GB" dirty="0"/>
              <a:t>Copy goes here</a:t>
            </a:r>
          </a:p>
          <a:p>
            <a:pPr lvl="0"/>
            <a:r>
              <a:rPr lang="en-GB" dirty="0"/>
              <a:t>Copy goes here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71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076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here. Please don’t exceed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076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Context of the presentation goes here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19510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September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4CAEC-9B9C-22D2-48EE-7E8980D5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3D968-2DC6-3576-1452-81BF7A51FA4B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56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1035" y="1025236"/>
            <a:ext cx="11289147" cy="931784"/>
          </a:xfrm>
          <a:prstGeom prst="rect">
            <a:avLst/>
          </a:prstGeom>
        </p:spPr>
        <p:txBody>
          <a:bodyPr anchor="b"/>
          <a:lstStyle>
            <a:lvl1pPr algn="ctr"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13C26-6450-2789-79BD-0ED9B4916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79422-85F4-6EF8-1C19-4C0ED0A66307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Picture Placeholder 30">
            <a:extLst>
              <a:ext uri="{FF2B5EF4-FFF2-40B4-BE49-F238E27FC236}">
                <a16:creationId xmlns:a16="http://schemas.microsoft.com/office/drawing/2014/main" id="{5530EFB3-E1CD-E171-862C-9B505DE4C9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560519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A077CDCF-4CB8-498C-3643-52A3388B32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3945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EFDFC356-958B-21FD-2627-5FA0F13E63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18397" y="2296873"/>
            <a:ext cx="1892300" cy="1892300"/>
          </a:xfrm>
          <a:custGeom>
            <a:avLst/>
            <a:gdLst>
              <a:gd name="connsiteX0" fmla="*/ 946150 w 1892300"/>
              <a:gd name="connsiteY0" fmla="*/ 0 h 1892300"/>
              <a:gd name="connsiteX1" fmla="*/ 1892300 w 1892300"/>
              <a:gd name="connsiteY1" fmla="*/ 946150 h 1892300"/>
              <a:gd name="connsiteX2" fmla="*/ 946150 w 1892300"/>
              <a:gd name="connsiteY2" fmla="*/ 1892300 h 1892300"/>
              <a:gd name="connsiteX3" fmla="*/ 0 w 1892300"/>
              <a:gd name="connsiteY3" fmla="*/ 946150 h 1892300"/>
              <a:gd name="connsiteX4" fmla="*/ 946150 w 1892300"/>
              <a:gd name="connsiteY4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300" h="1892300">
                <a:moveTo>
                  <a:pt x="946150" y="0"/>
                </a:moveTo>
                <a:cubicBezTo>
                  <a:pt x="1468694" y="0"/>
                  <a:pt x="1892300" y="423606"/>
                  <a:pt x="1892300" y="946150"/>
                </a:cubicBezTo>
                <a:cubicBezTo>
                  <a:pt x="1892300" y="1468694"/>
                  <a:pt x="1468694" y="1892300"/>
                  <a:pt x="946150" y="1892300"/>
                </a:cubicBezTo>
                <a:cubicBezTo>
                  <a:pt x="423606" y="1892300"/>
                  <a:pt x="0" y="1468694"/>
                  <a:pt x="0" y="946150"/>
                </a:cubicBezTo>
                <a:cubicBezTo>
                  <a:pt x="0" y="423606"/>
                  <a:pt x="423606" y="0"/>
                  <a:pt x="946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C10D0DE-95E6-E2F6-D649-A5BA71C586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7835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GOES HERE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930EC3-D15D-E334-F422-669648FB76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8896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GOES HERE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AAFF068-E12E-CE27-0BDA-DCF7A6A22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59957" y="4385454"/>
            <a:ext cx="2559810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GOES HERE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5B4F6FC-85F1-3D5D-7849-3D9DCF75B9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46658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E94BB0E0-E031-7CA3-5E40-D127764E78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7719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697CB1BB-EC84-FF92-1C92-9BABC508F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8780" y="4858471"/>
            <a:ext cx="2235777" cy="8997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24886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57208-2DC4-A27D-50F1-D2351451E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70210-AFCE-D31B-9310-84AC7BD177CF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7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27AD7C-32FF-629D-811A-065310684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2F0562-95E0-9441-B61C-312CD2BC7FB0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0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C73FF-D0F5-786B-D507-3444FCD18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3BBA6-BB1A-BAD2-50EA-4C76FF9A538B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1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479"/>
              </a:gs>
              <a:gs pos="100000">
                <a:srgbClr val="182D4C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542" y="1811988"/>
            <a:ext cx="9144000" cy="959358"/>
          </a:xfrm>
          <a:prstGeom prst="rect">
            <a:avLst/>
          </a:prstGeom>
        </p:spPr>
        <p:txBody>
          <a:bodyPr anchor="b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FEEB4-4080-AB3C-986E-D3D14917E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8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gradFill>
          <a:gsLst>
            <a:gs pos="10000">
              <a:schemeClr val="tx1"/>
            </a:gs>
            <a:gs pos="100000">
              <a:schemeClr val="bg2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5542" y="3079757"/>
            <a:ext cx="9144000" cy="2614033"/>
          </a:xfrm>
          <a:prstGeom prst="rect">
            <a:avLst/>
          </a:prstGeom>
        </p:spPr>
        <p:txBody>
          <a:bodyPr anchor="t"/>
          <a:lstStyle>
            <a:lvl1pPr algn="l"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goes here. Please don’t exceed </a:t>
            </a:r>
            <a:br>
              <a:rPr lang="en-GB" dirty="0"/>
            </a:br>
            <a:r>
              <a:rPr lang="en-GB" dirty="0"/>
              <a:t>three lines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785865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Context of the presentation goes here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5976" y="2664121"/>
            <a:ext cx="5605462" cy="295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September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5EBEC-BA9B-2F32-A4C4-0206F18FD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6F0091-A7ED-1F58-53B4-B1EC6AF77B5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7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tion Heading 1">
    <p:bg>
      <p:bgPr>
        <a:gradFill>
          <a:gsLst>
            <a:gs pos="0">
              <a:schemeClr val="accent1"/>
            </a:gs>
            <a:gs pos="100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4171167"/>
            <a:ext cx="10515600" cy="1677584"/>
          </a:xfrm>
          <a:prstGeom prst="rect">
            <a:avLst/>
          </a:prstGeom>
        </p:spPr>
        <p:txBody>
          <a:bodyPr anchor="b"/>
          <a:lstStyle>
            <a:lvl1pPr>
              <a:defRPr sz="5400" b="1" i="0" baseline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 goes here</a:t>
            </a:r>
            <a:br>
              <a:rPr lang="en-US" dirty="0"/>
            </a:br>
            <a:r>
              <a:rPr lang="en-US" dirty="0"/>
              <a:t>Section heading goes here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853779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goes here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4D8E1-F721-42CE-472D-6002401C64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AE436-983D-D8D0-4820-598E6D9B0EB7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3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2">
    <p:bg>
      <p:bgPr>
        <a:gradFill>
          <a:gsLst>
            <a:gs pos="0">
              <a:schemeClr val="accent2"/>
            </a:gs>
            <a:gs pos="83000">
              <a:schemeClr val="tx1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4171167"/>
            <a:ext cx="10515600" cy="1677584"/>
          </a:xfrm>
          <a:prstGeom prst="rect">
            <a:avLst/>
          </a:prstGeom>
        </p:spPr>
        <p:txBody>
          <a:bodyPr anchor="b"/>
          <a:lstStyle>
            <a:lvl1pPr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 goes here</a:t>
            </a:r>
            <a:br>
              <a:rPr lang="en-US" dirty="0"/>
            </a:br>
            <a:r>
              <a:rPr lang="en-US" dirty="0"/>
              <a:t>Section 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853779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goes here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BCE6F-A53B-BD3A-5C31-D478E50A8EA4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50B254-186B-D33B-F4D2-413F90D3B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0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4171167"/>
            <a:ext cx="10515600" cy="1677584"/>
          </a:xfrm>
          <a:prstGeom prst="rect">
            <a:avLst/>
          </a:prstGeom>
        </p:spPr>
        <p:txBody>
          <a:bodyPr anchor="b"/>
          <a:lstStyle>
            <a:lvl1pPr>
              <a:defRPr sz="5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 goes here</a:t>
            </a:r>
            <a:br>
              <a:rPr lang="en-US" dirty="0"/>
            </a:br>
            <a:r>
              <a:rPr lang="en-US" dirty="0"/>
              <a:t>Section 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542" y="5853779"/>
            <a:ext cx="9144000" cy="42501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Subtext goes here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30866-556F-EB05-F089-B2C207FF6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C3117-7175-0C96-07C4-E5D4B29B2463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6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2110570"/>
            <a:ext cx="6372514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goes here</a:t>
            </a:r>
            <a:br>
              <a:rPr lang="en-US" dirty="0"/>
            </a:br>
            <a:r>
              <a:rPr lang="en-US" dirty="0"/>
              <a:t>quote goes here</a:t>
            </a:r>
            <a:br>
              <a:rPr lang="en-US" dirty="0"/>
            </a:br>
            <a:r>
              <a:rPr lang="en-US" dirty="0"/>
              <a:t>quote goes here</a:t>
            </a:r>
            <a:br>
              <a:rPr lang="en-US" dirty="0"/>
            </a:br>
            <a:r>
              <a:rPr lang="en-US" dirty="0"/>
              <a:t>quote goes here"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542" y="4990295"/>
            <a:ext cx="4857750" cy="435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i="1" dirty="0"/>
              <a:t>Name goes here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735146" y="1713653"/>
            <a:ext cx="3467946" cy="3495040"/>
          </a:xfrm>
          <a:custGeom>
            <a:avLst/>
            <a:gdLst>
              <a:gd name="connsiteX0" fmla="*/ 1747043 w 3494086"/>
              <a:gd name="connsiteY0" fmla="*/ 0 h 3494086"/>
              <a:gd name="connsiteX1" fmla="*/ 3494086 w 3494086"/>
              <a:gd name="connsiteY1" fmla="*/ 1747043 h 3494086"/>
              <a:gd name="connsiteX2" fmla="*/ 1747043 w 3494086"/>
              <a:gd name="connsiteY2" fmla="*/ 3494086 h 3494086"/>
              <a:gd name="connsiteX3" fmla="*/ 0 w 3494086"/>
              <a:gd name="connsiteY3" fmla="*/ 1747043 h 3494086"/>
              <a:gd name="connsiteX4" fmla="*/ 1747043 w 3494086"/>
              <a:gd name="connsiteY4" fmla="*/ 0 h 349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086" h="3494086">
                <a:moveTo>
                  <a:pt x="1747043" y="0"/>
                </a:moveTo>
                <a:cubicBezTo>
                  <a:pt x="2711908" y="0"/>
                  <a:pt x="3494086" y="782178"/>
                  <a:pt x="3494086" y="1747043"/>
                </a:cubicBezTo>
                <a:cubicBezTo>
                  <a:pt x="3494086" y="2711908"/>
                  <a:pt x="2711908" y="3494086"/>
                  <a:pt x="1747043" y="3494086"/>
                </a:cubicBezTo>
                <a:cubicBezTo>
                  <a:pt x="782178" y="3494086"/>
                  <a:pt x="0" y="2711908"/>
                  <a:pt x="0" y="1747043"/>
                </a:cubicBezTo>
                <a:cubicBezTo>
                  <a:pt x="0" y="782178"/>
                  <a:pt x="782178" y="0"/>
                  <a:pt x="17470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D2BEEA-4CC7-A01E-78FD-BEB1773FE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3F7461-F92E-B742-77E0-F5A4FE99330D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7844BF-A84F-0FB3-2EC8-A9F9246FE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2703" y="1051068"/>
            <a:ext cx="4682577" cy="4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 flip="none" rotWithShape="1">
          <a:gsLst>
            <a:gs pos="100000">
              <a:schemeClr val="bg1"/>
            </a:gs>
            <a:gs pos="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5542" y="2110570"/>
            <a:ext cx="10672935" cy="2852737"/>
          </a:xfrm>
          <a:prstGeom prst="rect">
            <a:avLst/>
          </a:prstGeom>
        </p:spPr>
        <p:txBody>
          <a:bodyPr anchor="b"/>
          <a:lstStyle>
            <a:lvl1pPr>
              <a:defRPr sz="48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“Quote goes here quote goes here quote goes here quote goes here quote goes here quote goes here quote goes here quote goes here”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5543" y="4990295"/>
            <a:ext cx="4857750" cy="435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i="1" dirty="0"/>
              <a:t>Name goes here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54737-7315-5AC3-86E0-43843D842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80" y="416204"/>
            <a:ext cx="1042650" cy="64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220CB-1FA9-1596-EFBA-16155C0D4B42}"/>
              </a:ext>
            </a:extLst>
          </p:cNvPr>
          <p:cNvSpPr txBox="1"/>
          <p:nvPr userDrawn="1"/>
        </p:nvSpPr>
        <p:spPr>
          <a:xfrm>
            <a:off x="625542" y="6278798"/>
            <a:ext cx="1705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3ABA-6066-F648-A723-F679629223E8}" type="slidenum">
              <a:rPr lang="en-US" sz="1200" smtClean="0">
                <a:solidFill>
                  <a:schemeClr val="tx1"/>
                </a:solidFill>
              </a:r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3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25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8" r:id="rId3"/>
    <p:sldLayoutId id="2147483664" r:id="rId4"/>
    <p:sldLayoutId id="2147483654" r:id="rId5"/>
    <p:sldLayoutId id="2147483665" r:id="rId6"/>
    <p:sldLayoutId id="2147483676" r:id="rId7"/>
    <p:sldLayoutId id="2147483651" r:id="rId8"/>
    <p:sldLayoutId id="2147483650" r:id="rId9"/>
    <p:sldLayoutId id="2147483677" r:id="rId10"/>
    <p:sldLayoutId id="2147483679" r:id="rId11"/>
    <p:sldLayoutId id="2147483681" r:id="rId12"/>
    <p:sldLayoutId id="2147483682" r:id="rId13"/>
    <p:sldLayoutId id="2147483675" r:id="rId14"/>
    <p:sldLayoutId id="2147483686" r:id="rId15"/>
    <p:sldLayoutId id="2147483652" r:id="rId16"/>
    <p:sldLayoutId id="2147483668" r:id="rId17"/>
    <p:sldLayoutId id="2147483680" r:id="rId18"/>
    <p:sldLayoutId id="2147483684" r:id="rId19"/>
    <p:sldLayoutId id="2147483660" r:id="rId20"/>
    <p:sldLayoutId id="2147483685" r:id="rId21"/>
    <p:sldLayoutId id="2147483653" r:id="rId22"/>
    <p:sldLayoutId id="2147483661" r:id="rId23"/>
    <p:sldLayoutId id="2147483655" r:id="rId24"/>
    <p:sldLayoutId id="2147483669" r:id="rId25"/>
    <p:sldLayoutId id="2147483667" r:id="rId26"/>
    <p:sldLayoutId id="2147483683" r:id="rId27"/>
    <p:sldLayoutId id="2147483687" r:id="rId28"/>
    <p:sldLayoutId id="2147483672" r:id="rId29"/>
    <p:sldLayoutId id="2147483671" r:id="rId30"/>
    <p:sldLayoutId id="2147483673" r:id="rId31"/>
    <p:sldLayoutId id="2147483662" r:id="rId32"/>
    <p:sldLayoutId id="2147483670" r:id="rId33"/>
    <p:sldLayoutId id="2147483666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SP DEMO - 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+mn-lt"/>
                <a:cs typeface="Arial"/>
              </a:rPr>
              <a:t>EIADR update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January 2024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488BB8-1559-7FBE-472F-D58A3E477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r>
              <a:rPr lang="en-GB" dirty="0"/>
              <a:t>Update to </a:t>
            </a:r>
            <a:r>
              <a:rPr lang="en-GB" dirty="0" err="1"/>
              <a:t>Nuleaf</a:t>
            </a:r>
            <a:r>
              <a:rPr lang="en-GB" dirty="0"/>
              <a:t> Radioactive Waste Planning Group</a:t>
            </a:r>
          </a:p>
        </p:txBody>
      </p:sp>
    </p:spTree>
    <p:extLst>
      <p:ext uri="{BB962C8B-B14F-4D97-AF65-F5344CB8AC3E}">
        <p14:creationId xmlns:p14="http://schemas.microsoft.com/office/powerpoint/2010/main" val="52323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7ED1-510E-5E5C-DEF1-5A0478A7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2" y="1394300"/>
            <a:ext cx="5524737" cy="803933"/>
          </a:xfrm>
        </p:spPr>
        <p:txBody>
          <a:bodyPr anchor="b"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933F8C-2DA6-2224-CB16-B2E542F50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542" y="2250927"/>
            <a:ext cx="5524737" cy="37106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EIADR is a mechanism whereby the ONR grant consent for a decommissioning project to commence.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operator has to prepare an Environmental Statement (an EIA for the whole project).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EIADR was brought in following the EU’s EIA Directive, and links to the Aarhus Convention.</a:t>
            </a:r>
          </a:p>
          <a:p>
            <a:r>
              <a:rPr lang="en-GB" dirty="0"/>
              <a:t>however…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EIAs as part of the planning process are still required throughout the project.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B74BD5-05F0-7380-B248-2A703F37FE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7072" r="27072"/>
          <a:stretch/>
        </p:blipFill>
        <p:spPr>
          <a:xfrm>
            <a:off x="6601216" y="10"/>
            <a:ext cx="559078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71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7ED1-510E-5E5C-DEF1-5A0478A7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39" y="1281089"/>
            <a:ext cx="5524737" cy="803933"/>
          </a:xfrm>
        </p:spPr>
        <p:txBody>
          <a:bodyPr/>
          <a:lstStyle/>
          <a:p>
            <a:r>
              <a:rPr lang="en-US" dirty="0"/>
              <a:t>What’s changed?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933F8C-2DA6-2224-CB16-B2E542F50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5542" y="2250927"/>
            <a:ext cx="6959624" cy="371061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Retained EU Law Review</a:t>
            </a:r>
          </a:p>
          <a:p>
            <a:r>
              <a:rPr lang="en-GB" sz="1400" dirty="0">
                <a:solidFill>
                  <a:schemeClr val="accent4"/>
                </a:solidFill>
              </a:rPr>
              <a:t>Political desire to review, reform and revoke REUL across government. 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2.   Levelling Up Act and Environmental Outcomes Reports    (EORs)</a:t>
            </a:r>
          </a:p>
          <a:p>
            <a:r>
              <a:rPr lang="en-GB" sz="1400" dirty="0">
                <a:solidFill>
                  <a:schemeClr val="accent4"/>
                </a:solidFill>
              </a:rPr>
              <a:t>DLUHC are planning to change the EU-derived “likely significant effects” system to and outcomes-based approach</a:t>
            </a:r>
          </a:p>
          <a:p>
            <a:endParaRPr lang="en-GB" dirty="0"/>
          </a:p>
          <a:p>
            <a:r>
              <a:rPr lang="en-GB" dirty="0"/>
              <a:t>3.   Proportionate Regulatory Control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accent4"/>
                </a:solidFill>
              </a:rPr>
              <a:t>BEIS (as was) proposals to end ONR’s regulation of nuclear sites in the final stages of decommissioning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01C45-650D-2D7C-11F8-AE83655E4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6698">
            <a:off x="8956395" y="-7682"/>
            <a:ext cx="2960555" cy="418540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1CD0C0-DE3D-EB5D-9D1E-B8BFECD0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4733">
            <a:off x="8259935" y="2228705"/>
            <a:ext cx="3312000" cy="491886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18991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A2043AD-202B-B9B7-56B4-EFE510AA2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18" y="1411597"/>
            <a:ext cx="9024363" cy="468440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020C1307-9D6E-2F30-3937-44B7643452D4}"/>
              </a:ext>
            </a:extLst>
          </p:cNvPr>
          <p:cNvSpPr txBox="1">
            <a:spLocks/>
          </p:cNvSpPr>
          <p:nvPr/>
        </p:nvSpPr>
        <p:spPr>
          <a:xfrm>
            <a:off x="1835318" y="429702"/>
            <a:ext cx="8521362" cy="80393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PRC regime</a:t>
            </a:r>
          </a:p>
        </p:txBody>
      </p:sp>
    </p:spTree>
    <p:extLst>
      <p:ext uri="{BB962C8B-B14F-4D97-AF65-F5344CB8AC3E}">
        <p14:creationId xmlns:p14="http://schemas.microsoft.com/office/powerpoint/2010/main" val="239861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7ED1-510E-5E5C-DEF1-5A0478A7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587" y="723740"/>
            <a:ext cx="5524737" cy="803933"/>
          </a:xfrm>
        </p:spPr>
        <p:txBody>
          <a:bodyPr/>
          <a:lstStyle/>
          <a:p>
            <a:r>
              <a:rPr lang="en-US" dirty="0"/>
              <a:t>EOR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268A8-8237-4C84-4626-8D751F368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999" y="1777672"/>
            <a:ext cx="7020584" cy="37106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DLUHC-led, with x-WH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Moves away from the EU-derived system of “likely significant effects” of the development, which is exhaustive, and more open to legal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outcomes in the EOR system are linked to environmental objectives in the 25-year Environment Plan, linking national priorities to the local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Objectives would be assessed by a series of indicators set out in secondary legislation and guidance.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Unclear as yet if this system works for EIADR, which considers projects over a long time scale.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EEF73-3106-E7B3-EF8B-74B55BD8DC0E}"/>
              </a:ext>
            </a:extLst>
          </p:cNvPr>
          <p:cNvSpPr txBox="1"/>
          <p:nvPr/>
        </p:nvSpPr>
        <p:spPr>
          <a:xfrm>
            <a:off x="8220892" y="955323"/>
            <a:ext cx="3910149" cy="5355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r>
              <a:rPr lang="en-GB" dirty="0">
                <a:solidFill>
                  <a:schemeClr val="accent4"/>
                </a:solidFill>
              </a:rPr>
              <a:t>Current suggested outcomes:</a:t>
            </a:r>
          </a:p>
          <a:p>
            <a:endParaRPr lang="en-GB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air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landscape and seascape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geodiversity, soil and sediment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noise and vibration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</a:rPr>
              <a:t>cultural heritage and archaeology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</a:endParaRPr>
          </a:p>
          <a:p>
            <a:r>
              <a:rPr lang="en-GB" dirty="0">
                <a:solidFill>
                  <a:schemeClr val="accent4"/>
                </a:solidFill>
              </a:rPr>
              <a:t>Regime-specific outcomes can be added by secondary legislation</a:t>
            </a: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1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B8E98C-684D-3F1F-5A4F-4A95008ED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46895"/>
              </p:ext>
            </p:extLst>
          </p:nvPr>
        </p:nvGraphicFramePr>
        <p:xfrm>
          <a:off x="1091472" y="1662974"/>
          <a:ext cx="9768114" cy="456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038">
                  <a:extLst>
                    <a:ext uri="{9D8B030D-6E8A-4147-A177-3AD203B41FA5}">
                      <a16:colId xmlns:a16="http://schemas.microsoft.com/office/drawing/2014/main" val="3578695517"/>
                    </a:ext>
                  </a:extLst>
                </a:gridCol>
                <a:gridCol w="3256038">
                  <a:extLst>
                    <a:ext uri="{9D8B030D-6E8A-4147-A177-3AD203B41FA5}">
                      <a16:colId xmlns:a16="http://schemas.microsoft.com/office/drawing/2014/main" val="3493905989"/>
                    </a:ext>
                  </a:extLst>
                </a:gridCol>
                <a:gridCol w="3256038">
                  <a:extLst>
                    <a:ext uri="{9D8B030D-6E8A-4147-A177-3AD203B41FA5}">
                      <a16:colId xmlns:a16="http://schemas.microsoft.com/office/drawing/2014/main" val="20448748"/>
                    </a:ext>
                  </a:extLst>
                </a:gridCol>
              </a:tblGrid>
              <a:tr h="1075370">
                <a:tc>
                  <a:txBody>
                    <a:bodyPr/>
                    <a:lstStyle/>
                    <a:p>
                      <a:r>
                        <a:rPr lang="en-GB" dirty="0"/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Expected shutdown / defueled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71323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Hunterston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2022 /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25727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Hinkley Point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2022 /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55049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Hartlepool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2026 / 2029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453851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Heysham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2026 / 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742481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Dungeness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2028 / 2032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04400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Heysham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2028 / 2032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992911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 err="1"/>
                        <a:t>Torness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2028 / 2032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20379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dirty="0"/>
                        <a:t>Sizewell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2035 / 2038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907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8006E1E-52BD-6001-032A-5F7C953B4268}"/>
              </a:ext>
            </a:extLst>
          </p:cNvPr>
          <p:cNvSpPr txBox="1">
            <a:spLocks/>
          </p:cNvSpPr>
          <p:nvPr/>
        </p:nvSpPr>
        <p:spPr>
          <a:xfrm>
            <a:off x="3055235" y="775991"/>
            <a:ext cx="8257199" cy="80393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 dirty="0"/>
              <a:t>AGR + SWB timeline</a:t>
            </a:r>
          </a:p>
        </p:txBody>
      </p:sp>
    </p:spTree>
    <p:extLst>
      <p:ext uri="{BB962C8B-B14F-4D97-AF65-F5344CB8AC3E}">
        <p14:creationId xmlns:p14="http://schemas.microsoft.com/office/powerpoint/2010/main" val="224257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006E1E-52BD-6001-032A-5F7C953B4268}"/>
              </a:ext>
            </a:extLst>
          </p:cNvPr>
          <p:cNvSpPr txBox="1">
            <a:spLocks/>
          </p:cNvSpPr>
          <p:nvPr/>
        </p:nvSpPr>
        <p:spPr>
          <a:xfrm>
            <a:off x="3055235" y="775991"/>
            <a:ext cx="8257199" cy="80393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400" dirty="0"/>
              <a:t>Previous </a:t>
            </a:r>
            <a:r>
              <a:rPr lang="en-GB" sz="4400" dirty="0" err="1"/>
              <a:t>Nuleaf</a:t>
            </a:r>
            <a:r>
              <a:rPr lang="en-GB" sz="4400" dirty="0"/>
              <a:t> feedback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8C33D-4F14-077B-0E46-59E650EB235C}"/>
              </a:ext>
            </a:extLst>
          </p:cNvPr>
          <p:cNvSpPr txBox="1"/>
          <p:nvPr/>
        </p:nvSpPr>
        <p:spPr>
          <a:xfrm>
            <a:off x="1463040" y="1863634"/>
            <a:ext cx="9657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Noted apparent duplication of effort between aspects of the planning process and EIADR – one particular example highlighted was for demolitions and the site restorations considerations there.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Unclear how ONR actually regulates EIADR and the Environmental Management Plans on an ongoing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Prevailing </a:t>
            </a:r>
            <a:r>
              <a:rPr lang="en-GB" dirty="0" err="1"/>
              <a:t>Nuleaf</a:t>
            </a:r>
            <a:r>
              <a:rPr lang="en-GB" dirty="0"/>
              <a:t> view that local authorities may lack the capability and capacity to take on EIADR regulation from ONR at the point of delicencing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Preferred option of those who responded: that EIADR end at the end of the licence and environmental impacts of the project are continued to be regulated under T&amp;CP EIAs, where necessary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00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13F0-B6BB-7747-BD11-A64A05F1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2" y="1394300"/>
            <a:ext cx="6167144" cy="803933"/>
          </a:xfrm>
        </p:spPr>
        <p:txBody>
          <a:bodyPr/>
          <a:lstStyle/>
          <a:p>
            <a:r>
              <a:rPr lang="en-GB" dirty="0"/>
              <a:t>Questions for the RWPG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76A12-5FC8-D37F-840A-16B2A275D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0045" y="2938904"/>
            <a:ext cx="5524737" cy="37106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does your recommendation remain the same regarding what should happen at the point of delicencing?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Is there a way by EIADR could be made more useful to LAs and LPAs?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AD4FA60-3EB2-811F-3747-057B2BF6B0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31203" r="3120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9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79"/>
      </a:dk1>
      <a:lt1>
        <a:srgbClr val="FFFFFF"/>
      </a:lt1>
      <a:dk2>
        <a:srgbClr val="3278C5"/>
      </a:dk2>
      <a:lt2>
        <a:srgbClr val="62C3F4"/>
      </a:lt2>
      <a:accent1>
        <a:srgbClr val="182D4C"/>
      </a:accent1>
      <a:accent2>
        <a:srgbClr val="33DDEC"/>
      </a:accent2>
      <a:accent3>
        <a:srgbClr val="E7E6E6"/>
      </a:accent3>
      <a:accent4>
        <a:srgbClr val="000000"/>
      </a:accent4>
      <a:accent5>
        <a:srgbClr val="FFFFFF"/>
      </a:accent5>
      <a:accent6>
        <a:srgbClr val="7F7F7F"/>
      </a:accent6>
      <a:hlink>
        <a:srgbClr val="3278C5"/>
      </a:hlink>
      <a:folHlink>
        <a:srgbClr val="182D4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NEZ_Branded_Presentation_Template" id="{462DF34E-7D00-47B1-9DFD-4116058C50EF}" vid="{FC3E52A7-6406-41F9-A522-FD2615DD48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vernment_x0020_Body xmlns="b413c3fd-5a3b-4239-b985-69032e371c04">BEIS</Government_x0020_Body>
    <Date_x0020_Opened xmlns="b413c3fd-5a3b-4239-b985-69032e371c04">2023-12-15T09:40:25+00:00</Date_x0020_Opened>
    <Security_x0020_Classification xmlns="0063f72e-ace3-48fb-9c1f-5b513408b31f">OFFICIAL</Security_x0020_Classification>
    <LegacyData xmlns="aaacb922-5235-4a66-b188-303b9b46fbd7" xsi:nil="true"/>
    <Descriptor xmlns="0063f72e-ace3-48fb-9c1f-5b513408b31f" xsi:nil="true"/>
    <Retention_x0020_Label xmlns="a8f60570-4bd3-4f2b-950b-a996de8ab151" xsi:nil="true"/>
    <Date_x0020_Closed xmlns="b413c3fd-5a3b-4239-b985-69032e371c04" xsi:nil="true"/>
    <_dlc_DocId xmlns="352ecbda-164f-4c27-956d-e449d4c1e8f8">QA4P75CAAKTN-1875160084-145959</_dlc_DocId>
    <m975189f4ba442ecbf67d4147307b177 xmlns="352ecbda-164f-4c27-956d-e449d4c1e8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3633d5a3-731a-4af5-ab75-e2aba398c41c</TermId>
        </TermInfo>
      </Terms>
    </m975189f4ba442ecbf67d4147307b177>
    <_dlc_DocIdUrl xmlns="352ecbda-164f-4c27-956d-e449d4c1e8f8">
      <Url>https://beisgov.sharepoint.com/sites/NuclearDecommissioningandRadioactiveWaste/_layouts/15/DocIdRedir.aspx?ID=QA4P75CAAKTN-1875160084-145959</Url>
      <Description>QA4P75CAAKTN-1875160084-145959</Description>
    </_dlc_DocIdUrl>
    <SharedWithUsers xmlns="352ecbda-164f-4c27-956d-e449d4c1e8f8">
      <UserInfo>
        <DisplayName>Houghton, Davinia (Energy Security)</DisplayName>
        <AccountId>16013</AccountId>
        <AccountType/>
      </UserInfo>
    </SharedWithUsers>
    <lcf76f155ced4ddcb4097134ff3c332f xmlns="7b726116-ed20-4813-b70b-3070dbe43306">
      <Terms xmlns="http://schemas.microsoft.com/office/infopath/2007/PartnerControls"/>
    </lcf76f155ced4ddcb4097134ff3c332f>
    <TaxCatchAll xmlns="352ecbda-164f-4c27-956d-e449d4c1e8f8">
      <Value>18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1666A17F6E84BA50ACEFA4613C231" ma:contentTypeVersion="25" ma:contentTypeDescription="Create a new document." ma:contentTypeScope="" ma:versionID="af0d8579ca4cf360edcec5c514ce24da">
  <xsd:schema xmlns:xsd="http://www.w3.org/2001/XMLSchema" xmlns:xs="http://www.w3.org/2001/XMLSchema" xmlns:p="http://schemas.microsoft.com/office/2006/metadata/properties" xmlns:ns2="0063f72e-ace3-48fb-9c1f-5b513408b31f" xmlns:ns3="352ecbda-164f-4c27-956d-e449d4c1e8f8" xmlns:ns4="b413c3fd-5a3b-4239-b985-69032e371c04" xmlns:ns5="a8f60570-4bd3-4f2b-950b-a996de8ab151" xmlns:ns6="aaacb922-5235-4a66-b188-303b9b46fbd7" xmlns:ns7="7b726116-ed20-4813-b70b-3070dbe43306" targetNamespace="http://schemas.microsoft.com/office/2006/metadata/properties" ma:root="true" ma:fieldsID="53837d8395f5b7159bd992336da5b356" ns2:_="" ns3:_="" ns4:_="" ns5:_="" ns6:_="" ns7:_="">
    <xsd:import namespace="0063f72e-ace3-48fb-9c1f-5b513408b31f"/>
    <xsd:import namespace="352ecbda-164f-4c27-956d-e449d4c1e8f8"/>
    <xsd:import namespace="b413c3fd-5a3b-4239-b985-69032e371c04"/>
    <xsd:import namespace="a8f60570-4bd3-4f2b-950b-a996de8ab151"/>
    <xsd:import namespace="aaacb922-5235-4a66-b188-303b9b46fbd7"/>
    <xsd:import namespace="7b726116-ed20-4813-b70b-3070dbe43306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2:Descriptor" minOccurs="0"/>
                <xsd:element ref="ns3:m975189f4ba442ecbf67d4147307b177" minOccurs="0"/>
                <xsd:element ref="ns3:TaxCatchAll" minOccurs="0"/>
                <xsd:element ref="ns3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DateTaken" minOccurs="0"/>
                <xsd:element ref="ns7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7:MediaServiceAutoKeyPoints" minOccurs="0"/>
                <xsd:element ref="ns7:MediaServiceKeyPoints" minOccurs="0"/>
                <xsd:element ref="ns3:SharedWithUsers" minOccurs="0"/>
                <xsd:element ref="ns3:SharedWithDetails" minOccurs="0"/>
                <xsd:element ref="ns7:MediaServiceLocation" minOccurs="0"/>
                <xsd:element ref="ns7:MediaLengthInSeconds" minOccurs="0"/>
                <xsd:element ref="ns7:lcf76f155ced4ddcb4097134ff3c332f" minOccurs="0"/>
                <xsd:element ref="ns7:MediaServiceObjectDetectorVersions" minOccurs="0"/>
                <xsd:element ref="ns7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9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ecbda-164f-4c27-956d-e449d4c1e8f8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0" nillable="true" ma:taxonomy="true" ma:internalName="m975189f4ba442ecbf67d4147307b177" ma:taxonomyFieldName="Business_x0020_Unit" ma:displayName="Business Unit" ma:default="1;#Nuclear Decommissioning and Radioactive waste|d012046f-6b79-4cf5-8f26-f07e2087d3cc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08f54a55-637a-4809-98b9-66b252111c52}" ma:internalName="TaxCatchAll" ma:showField="CatchAllData" ma:web="352ecbda-164f-4c27-956d-e449d4c1e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08f54a55-637a-4809-98b9-66b252111c52}" ma:internalName="TaxCatchAllLabel" ma:readOnly="true" ma:showField="CatchAllDataLabel" ma:web="352ecbda-164f-4c27-956d-e449d4c1e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4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5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6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7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8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26116-ed20-4813-b70b-3070dbe43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9b0aeba9-2bce-41c2-8545-5d12d676a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F4F46-FD12-4358-8224-B68692A35693}">
  <ds:schemaRefs>
    <ds:schemaRef ds:uri="0063f72e-ace3-48fb-9c1f-5b513408b31f"/>
    <ds:schemaRef ds:uri="aaacb922-5235-4a66-b188-303b9b46fbd7"/>
    <ds:schemaRef ds:uri="352ecbda-164f-4c27-956d-e449d4c1e8f8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7b726116-ed20-4813-b70b-3070dbe43306"/>
    <ds:schemaRef ds:uri="a8f60570-4bd3-4f2b-950b-a996de8ab151"/>
    <ds:schemaRef ds:uri="b413c3fd-5a3b-4239-b985-69032e371c0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E0F015-769C-4974-ACE0-8E6748280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63f72e-ace3-48fb-9c1f-5b513408b31f"/>
    <ds:schemaRef ds:uri="352ecbda-164f-4c27-956d-e449d4c1e8f8"/>
    <ds:schemaRef ds:uri="b413c3fd-5a3b-4239-b985-69032e371c04"/>
    <ds:schemaRef ds:uri="a8f60570-4bd3-4f2b-950b-a996de8ab151"/>
    <ds:schemaRef ds:uri="aaacb922-5235-4a66-b188-303b9b46fbd7"/>
    <ds:schemaRef ds:uri="7b726116-ed20-4813-b70b-3070dbe433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91748B-2E9C-4F0A-A485-15D7E6B1D70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1ABCD82-AF3F-4FA8-889D-249E9646A3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477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FSP DEMO - Proxima Nova</vt:lpstr>
      <vt:lpstr>FSP DEMO - Proxima Nova Light</vt:lpstr>
      <vt:lpstr>Office Theme</vt:lpstr>
      <vt:lpstr>EIADR update</vt:lpstr>
      <vt:lpstr>Background</vt:lpstr>
      <vt:lpstr>What’s changed?</vt:lpstr>
      <vt:lpstr>PowerPoint Presentation</vt:lpstr>
      <vt:lpstr>EOR system</vt:lpstr>
      <vt:lpstr>PowerPoint Presentation</vt:lpstr>
      <vt:lpstr>PowerPoint Presentation</vt:lpstr>
      <vt:lpstr>Questions for the RWPG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here. Please do not exceed three lines.</dc:title>
  <dc:creator>Majid, Noor (Energy Security)</dc:creator>
  <cp:lastModifiedBy>Chloe Atkinson</cp:lastModifiedBy>
  <cp:revision>49</cp:revision>
  <dcterms:created xsi:type="dcterms:W3CDTF">2023-11-08T13:54:52Z</dcterms:created>
  <dcterms:modified xsi:type="dcterms:W3CDTF">2024-02-01T12:24:34Z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0x0101008741666A17F6E84BA50ACEFA4613C231</vt:lpwstr>
  </property>
  <property fmtid="{D5CDD505-2E9C-101B-9397-08002B2CF9AE}" pid="4" name="MSIP_Label_ba62f585-b40f-4ab9-bafe-39150f03d124_Enabled">
    <vt:lpwstr>true</vt:lpwstr>
  </property>
  <property fmtid="{D5CDD505-2E9C-101B-9397-08002B2CF9AE}" pid="5" name="MSIP_Label_ba62f585-b40f-4ab9-bafe-39150f03d124_SetDate">
    <vt:lpwstr>2024-01-30T11:14:34Z</vt:lpwstr>
  </property>
  <property fmtid="{D5CDD505-2E9C-101B-9397-08002B2CF9AE}" pid="6" name="MSIP_Label_ba62f585-b40f-4ab9-bafe-39150f03d124_Method">
    <vt:lpwstr>Privileged</vt:lpwstr>
  </property>
  <property fmtid="{D5CDD505-2E9C-101B-9397-08002B2CF9AE}" pid="7" name="MSIP_Label_ba62f585-b40f-4ab9-bafe-39150f03d124_Name">
    <vt:lpwstr>OFFICIAL</vt:lpwstr>
  </property>
  <property fmtid="{D5CDD505-2E9C-101B-9397-08002B2CF9AE}" pid="8" name="MSIP_Label_ba62f585-b40f-4ab9-bafe-39150f03d124_SiteId">
    <vt:lpwstr>cbac7005-02c1-43eb-b497-e6492d1b2dd8</vt:lpwstr>
  </property>
  <property fmtid="{D5CDD505-2E9C-101B-9397-08002B2CF9AE}" pid="9" name="MSIP_Label_ba62f585-b40f-4ab9-bafe-39150f03d124_ActionId">
    <vt:lpwstr>b8955892-7ae9-4c8a-8d87-b8fda6fb86ba</vt:lpwstr>
  </property>
  <property fmtid="{D5CDD505-2E9C-101B-9397-08002B2CF9AE}" pid="10" name="MSIP_Label_ba62f585-b40f-4ab9-bafe-39150f03d124_ContentBits">
    <vt:lpwstr>0</vt:lpwstr>
  </property>
  <property fmtid="{D5CDD505-2E9C-101B-9397-08002B2CF9AE}" pid="11" name="Business Unit">
    <vt:lpwstr>18;#Internal Communications|3633d5a3-731a-4af5-ab75-e2aba398c41c</vt:lpwstr>
  </property>
  <property fmtid="{D5CDD505-2E9C-101B-9397-08002B2CF9AE}" pid="12" name="_dlc_DocIdItemGuid">
    <vt:lpwstr>68bace59-0671-4f1f-b5cf-e461056eb27b</vt:lpwstr>
  </property>
</Properties>
</file>