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12" r:id="rId5"/>
    <p:sldMasterId id="2147483719" r:id="rId6"/>
  </p:sldMasterIdLst>
  <p:notesMasterIdLst>
    <p:notesMasterId r:id="rId14"/>
  </p:notesMasterIdLst>
  <p:sldIdLst>
    <p:sldId id="262" r:id="rId7"/>
    <p:sldId id="259" r:id="rId8"/>
    <p:sldId id="263" r:id="rId9"/>
    <p:sldId id="260" r:id="rId10"/>
    <p:sldId id="261" r:id="rId11"/>
    <p:sldId id="257" r:id="rId12"/>
    <p:sldId id="35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6BDB87-BF69-4D28-8CEF-6C6663C0986C}" v="9" dt="2024-03-06T09:18:12.7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2" autoAdjust="0"/>
    <p:restoredTop sz="86410" autoAdjust="0"/>
  </p:normalViewPr>
  <p:slideViewPr>
    <p:cSldViewPr snapToGrid="0">
      <p:cViewPr varScale="1">
        <p:scale>
          <a:sx n="100" d="100"/>
          <a:sy n="100" d="100"/>
        </p:scale>
        <p:origin x="100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C65A5C-BA2A-4707-B620-3B194F95587E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A8A163-0056-4829-AE5A-F8861579DD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403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A64E9-C399-45B2-A486-4FCB9E13C79C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8793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GB" sz="16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Paul</a:t>
            </a:r>
          </a:p>
          <a:p>
            <a:pPr marL="2857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sz="16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EDF is responsible</a:t>
            </a:r>
            <a:r>
              <a:rPr lang="en-GB" sz="1600" baseline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for defueling the 14 AGR reactors (remember they are twin reactors, so 2 on each power station)</a:t>
            </a:r>
          </a:p>
          <a:p>
            <a:pPr marL="2857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600" baseline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This is being managed under an agreement signed with Government in mid 2021</a:t>
            </a:r>
            <a:endParaRPr lang="en-GB" sz="16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Excellent progress</a:t>
            </a:r>
            <a:r>
              <a:rPr lang="en-GB" sz="1600" baseline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over 2023, with nearly 400 spent fuel flasks safely despatched to Sellafield for processing</a:t>
            </a:r>
          </a:p>
          <a:p>
            <a:pPr marL="2857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600" baseline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We have a contract with UK Government that we are determined to deliver upon. We’re near the start of this journey but it’s going well and we’re learning lots along the way.</a:t>
            </a:r>
          </a:p>
          <a:p>
            <a:pPr marL="2857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sz="1600" baseline="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GB" sz="1600" baseline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Forward focus:</a:t>
            </a:r>
          </a:p>
          <a:p>
            <a:pPr marL="2857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Defuel HNB by mid 2025, HPB by end 2025, DNB in ~2028 and service the needs of generating sites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Deliver 9+ flasks per week, consistently and reliably. In 2024 we have</a:t>
            </a:r>
            <a:r>
              <a:rPr lang="en-GB" sz="1400" baseline="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a plan to despatch nearly 500 flasks to Sellafield</a:t>
            </a:r>
            <a:endParaRPr lang="en-GB" sz="14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Collaborate with Sellafield and AGROP partners to get the best outcomes for tax payers</a:t>
            </a:r>
          </a:p>
          <a:p>
            <a:pPr marL="2857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Prepare for defueling at generating AGRs – needs to continue despite ambition on generating lifetimes </a:t>
            </a:r>
          </a:p>
          <a:p>
            <a:pPr marL="2857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sz="16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sz="16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A64E9-C399-45B2-A486-4FCB9E13C79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008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FDC0B-31C6-407A-8565-5CE10ECB44D9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5550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CCE34D-CFF1-4FFE-815B-D050E7ED2D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8281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305C-E6F0-46F6-B9F0-0E9E86A839EE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75D66-1023-4E94-9DAE-D72AD967C2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415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305C-E6F0-46F6-B9F0-0E9E86A839EE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75D66-1023-4E94-9DAE-D72AD967C2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677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305C-E6F0-46F6-B9F0-0E9E86A839EE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75D66-1023-4E94-9DAE-D72AD967C2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303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s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358901" y="424801"/>
            <a:ext cx="10441280" cy="867105"/>
          </a:xfrm>
        </p:spPr>
        <p:txBody>
          <a:bodyPr>
            <a:normAutofit/>
          </a:bodyPr>
          <a:lstStyle>
            <a:lvl1pPr>
              <a:defRPr sz="3467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2"/>
          </p:nvPr>
        </p:nvSpPr>
        <p:spPr>
          <a:xfrm>
            <a:off x="1358901" y="1268412"/>
            <a:ext cx="10441280" cy="4392000"/>
          </a:xfrm>
        </p:spPr>
        <p:txBody>
          <a:bodyPr>
            <a:normAutofit/>
          </a:bodyPr>
          <a:lstStyle>
            <a:lvl1pPr marL="455989" indent="-455989">
              <a:buFont typeface="Arial" panose="020B0604020202020204" pitchFamily="34" charset="0"/>
              <a:buChar char="•"/>
              <a:defRPr sz="2667"/>
            </a:lvl1pPr>
            <a:lvl2pPr marL="921577" indent="-446389">
              <a:buFont typeface="Arial" panose="020B0604020202020204" pitchFamily="34" charset="0"/>
              <a:buChar char="-"/>
              <a:tabLst/>
              <a:defRPr lang="en-US" sz="2667" kern="1200" dirty="0" smtClean="0">
                <a:solidFill>
                  <a:schemeClr val="tx1"/>
                </a:solidFill>
                <a:latin typeface="Frutiger LT 45 Light" pitchFamily="34" charset="0"/>
                <a:ea typeface="+mn-ea"/>
                <a:cs typeface="+mn-cs"/>
              </a:defRPr>
            </a:lvl2pPr>
            <a:lvl3pPr marL="1377566" indent="-455989" defTabSz="1312301">
              <a:defRPr lang="en-US" sz="2667" kern="1200" dirty="0" smtClean="0">
                <a:solidFill>
                  <a:schemeClr val="tx1"/>
                </a:solidFill>
                <a:latin typeface="Frutiger LT 45 Light" pitchFamily="34" charset="0"/>
                <a:ea typeface="+mn-ea"/>
                <a:cs typeface="+mn-cs"/>
              </a:defRPr>
            </a:lvl3pPr>
            <a:lvl4pPr marL="1847954" indent="-446389">
              <a:buFont typeface="Arial" panose="020B0604020202020204" pitchFamily="34" charset="0"/>
              <a:buChar char="-"/>
              <a:tabLst/>
              <a:defRPr lang="en-US" sz="2667" kern="1200" dirty="0" smtClean="0">
                <a:solidFill>
                  <a:schemeClr val="tx1"/>
                </a:solidFill>
                <a:latin typeface="Frutiger LT 45 Light" pitchFamily="34" charset="0"/>
                <a:ea typeface="+mn-ea"/>
                <a:cs typeface="+mn-cs"/>
              </a:defRPr>
            </a:lvl4pPr>
            <a:lvl5pPr marL="2366341" indent="-513587">
              <a:tabLst/>
              <a:defRPr lang="en-GB" sz="2667" kern="1200" dirty="0">
                <a:solidFill>
                  <a:schemeClr val="tx1"/>
                </a:solidFill>
                <a:latin typeface="Frutiger LT 45 Light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643199" y="6285074"/>
            <a:ext cx="8595360" cy="403225"/>
          </a:xfrm>
        </p:spPr>
        <p:txBody>
          <a:bodyPr/>
          <a:lstStyle>
            <a:lvl1pPr>
              <a:defRPr sz="933"/>
            </a:lvl1pPr>
          </a:lstStyle>
          <a:p>
            <a:r>
              <a:rPr lang="en-GB" altLang="en-US"/>
              <a:t>Document Title | BUSINESS UNIT(S) | OFFICIAL – SENSITIVE: SNI | SUBJECT TO EXPORT CONTROL | LEGALLY PRIVILEGED | PROTECT – PRIVATE | PROTECT – COMMERCIAL &amp; CONTRACTS | NOT PROTECTIVELY MARKED | © 2020 EDF Energy Ltd. All rights Reserved.</a:t>
            </a:r>
            <a:endParaRPr lang="en-GB" altLang="en-US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67200" y="6285074"/>
            <a:ext cx="575733" cy="403225"/>
          </a:xfrm>
        </p:spPr>
        <p:txBody>
          <a:bodyPr/>
          <a:lstStyle/>
          <a:p>
            <a:fld id="{352D268D-E5DB-4D76-8C43-F544D2039CA0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932286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03372CC-70AF-7CC0-B066-966978FB8D1D}"/>
              </a:ext>
            </a:extLst>
          </p:cNvPr>
          <p:cNvSpPr/>
          <p:nvPr userDrawn="1"/>
        </p:nvSpPr>
        <p:spPr>
          <a:xfrm>
            <a:off x="-2" y="0"/>
            <a:ext cx="7607809" cy="6858000"/>
          </a:xfrm>
          <a:prstGeom prst="rect">
            <a:avLst/>
          </a:prstGeom>
          <a:solidFill>
            <a:srgbClr val="103D1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8B23251-2332-2D97-1AA8-B4881E669E57}"/>
              </a:ext>
            </a:extLst>
          </p:cNvPr>
          <p:cNvCxnSpPr>
            <a:cxnSpLocks/>
          </p:cNvCxnSpPr>
          <p:nvPr userDrawn="1"/>
        </p:nvCxnSpPr>
        <p:spPr>
          <a:xfrm>
            <a:off x="4822198" y="6438170"/>
            <a:ext cx="2785609" cy="0"/>
          </a:xfrm>
          <a:prstGeom prst="line">
            <a:avLst/>
          </a:prstGeom>
          <a:ln w="9525">
            <a:solidFill>
              <a:srgbClr val="103D1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FBD4471-441B-4931-E046-9D3C3B176D35}"/>
              </a:ext>
            </a:extLst>
          </p:cNvPr>
          <p:cNvCxnSpPr>
            <a:cxnSpLocks/>
          </p:cNvCxnSpPr>
          <p:nvPr userDrawn="1"/>
        </p:nvCxnSpPr>
        <p:spPr>
          <a:xfrm>
            <a:off x="433439" y="1494075"/>
            <a:ext cx="6629513" cy="0"/>
          </a:xfrm>
          <a:prstGeom prst="line">
            <a:avLst/>
          </a:prstGeom>
          <a:ln w="9525">
            <a:solidFill>
              <a:srgbClr val="C4E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706411E-3CDD-6C90-F812-F0F13ED7C1B3}"/>
              </a:ext>
            </a:extLst>
          </p:cNvPr>
          <p:cNvCxnSpPr>
            <a:cxnSpLocks/>
          </p:cNvCxnSpPr>
          <p:nvPr userDrawn="1"/>
        </p:nvCxnSpPr>
        <p:spPr>
          <a:xfrm>
            <a:off x="1442435" y="6438170"/>
            <a:ext cx="6165372" cy="0"/>
          </a:xfrm>
          <a:prstGeom prst="line">
            <a:avLst/>
          </a:prstGeom>
          <a:ln w="9525">
            <a:solidFill>
              <a:srgbClr val="C4E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5A9F5D1B-8F8F-F142-7C6D-76E3A3E8B3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456" t="25561" r="34178" b="42233"/>
          <a:stretch/>
        </p:blipFill>
        <p:spPr>
          <a:xfrm>
            <a:off x="7607807" y="0"/>
            <a:ext cx="4584193" cy="1494074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48CEF0D-B84D-BFD3-0402-2E0DB69D90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388" y="347931"/>
            <a:ext cx="6629513" cy="1074469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600"/>
              </a:lnSpc>
              <a:buNone/>
              <a:defRPr sz="4000" b="1">
                <a:solidFill>
                  <a:srgbClr val="F9F7E5"/>
                </a:solidFill>
              </a:defRPr>
            </a:lvl1pPr>
          </a:lstStyle>
          <a:p>
            <a:pPr lvl="0"/>
            <a:r>
              <a:rPr lang="en-GB"/>
              <a:t>Placeholder title goes here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97E127A-EDC7-63E8-4F43-55314510B9D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3388" y="1813878"/>
            <a:ext cx="11322050" cy="4194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D1F89D-98BD-ECCD-8A9E-BBC602C3BC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09141" y="6104263"/>
            <a:ext cx="1189632" cy="56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971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Forrest Green">
    <p:bg>
      <p:bgPr>
        <a:solidFill>
          <a:srgbClr val="103D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10BD07-D8FB-279E-90F5-B7CA3B46EB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3186"/>
          <a:stretch/>
        </p:blipFill>
        <p:spPr>
          <a:xfrm>
            <a:off x="6999009" y="645511"/>
            <a:ext cx="5192991" cy="1451113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AA48DE5-5887-B6E4-DB51-D9406ABF40D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80083" y="4435170"/>
            <a:ext cx="5429249" cy="7688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000" b="1">
                <a:solidFill>
                  <a:schemeClr val="tx1"/>
                </a:solidFill>
              </a:defRPr>
            </a:lvl1pPr>
            <a:lvl2pPr marL="457200" indent="0">
              <a:buNone/>
              <a:defRPr sz="5000">
                <a:solidFill>
                  <a:schemeClr val="tx1"/>
                </a:solidFill>
              </a:defRPr>
            </a:lvl2pPr>
            <a:lvl3pPr marL="914400" indent="0">
              <a:buNone/>
              <a:defRPr sz="5000">
                <a:solidFill>
                  <a:schemeClr val="tx1"/>
                </a:solidFill>
              </a:defRPr>
            </a:lvl3pPr>
            <a:lvl4pPr marL="1371600" indent="0">
              <a:buNone/>
              <a:defRPr sz="5000">
                <a:solidFill>
                  <a:schemeClr val="tx1"/>
                </a:solidFill>
              </a:defRPr>
            </a:lvl4pPr>
            <a:lvl5pPr marL="1828800" indent="0">
              <a:buNone/>
              <a:defRPr sz="5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Divider slide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E232500-7D4D-4C49-05CE-86AC52845B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68508" y="5158139"/>
            <a:ext cx="5730266" cy="8112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3200">
                <a:solidFill>
                  <a:schemeClr val="tx1"/>
                </a:solidFill>
              </a:defRPr>
            </a:lvl2pPr>
            <a:lvl3pPr marL="914400" indent="0">
              <a:buNone/>
              <a:defRPr sz="3200">
                <a:solidFill>
                  <a:schemeClr val="tx1"/>
                </a:solidFill>
              </a:defRPr>
            </a:lvl3pPr>
            <a:lvl4pPr marL="1371600" indent="0">
              <a:buNone/>
              <a:defRPr sz="3200">
                <a:solidFill>
                  <a:schemeClr val="tx1"/>
                </a:solidFill>
              </a:defRPr>
            </a:lvl4pPr>
            <a:lvl5pPr marL="1828800" indent="0">
              <a:buNone/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Adjust outline shape to fit text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80093B1-4147-ABE6-3DC0-3E42D1D0C982}"/>
              </a:ext>
            </a:extLst>
          </p:cNvPr>
          <p:cNvSpPr/>
          <p:nvPr userDrawn="1"/>
        </p:nvSpPr>
        <p:spPr>
          <a:xfrm>
            <a:off x="-1" y="0"/>
            <a:ext cx="5879068" cy="6858000"/>
          </a:xfrm>
          <a:prstGeom prst="rect">
            <a:avLst/>
          </a:prstGeom>
          <a:solidFill>
            <a:srgbClr val="103D1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4" name="Picture 3" descr="A green and white logo&#10;&#10;Description automatically generated">
            <a:extLst>
              <a:ext uri="{FF2B5EF4-FFF2-40B4-BE49-F238E27FC236}">
                <a16:creationId xmlns:a16="http://schemas.microsoft.com/office/drawing/2014/main" id="{885BC896-070F-59AF-2FC0-4DB7A2EAF1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09141" y="6104263"/>
            <a:ext cx="1189633" cy="56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7543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divider_Vibra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5D80C57-B781-BD8C-FA83-82A86D68B398}"/>
              </a:ext>
            </a:extLst>
          </p:cNvPr>
          <p:cNvSpPr/>
          <p:nvPr userDrawn="1"/>
        </p:nvSpPr>
        <p:spPr>
          <a:xfrm>
            <a:off x="-3" y="0"/>
            <a:ext cx="12192003" cy="6858000"/>
          </a:xfrm>
          <a:prstGeom prst="rect">
            <a:avLst/>
          </a:prstGeom>
          <a:solidFill>
            <a:srgbClr val="B8FF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D08E18-497B-2341-3171-154D015B0A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5518" y="655944"/>
            <a:ext cx="7772400" cy="1451113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26488B-A272-3F9D-CC90-0E82AFCBA6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5175" y="2837736"/>
            <a:ext cx="5918200" cy="8027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800" b="1">
                <a:solidFill>
                  <a:schemeClr val="bg1"/>
                </a:solidFill>
              </a:defRPr>
            </a:lvl1pPr>
            <a:lvl2pPr>
              <a:defRPr sz="5000" b="1">
                <a:solidFill>
                  <a:schemeClr val="bg1">
                    <a:alpha val="60000"/>
                  </a:schemeClr>
                </a:solidFill>
              </a:defRPr>
            </a:lvl2pPr>
            <a:lvl3pPr>
              <a:defRPr sz="5000" b="1">
                <a:solidFill>
                  <a:schemeClr val="bg1">
                    <a:alpha val="60000"/>
                  </a:schemeClr>
                </a:solidFill>
              </a:defRPr>
            </a:lvl3pPr>
            <a:lvl4pPr>
              <a:defRPr sz="5000" b="1">
                <a:solidFill>
                  <a:schemeClr val="bg1">
                    <a:alpha val="60000"/>
                  </a:schemeClr>
                </a:solidFill>
              </a:defRPr>
            </a:lvl4pPr>
            <a:lvl5pPr>
              <a:defRPr sz="5000" b="1">
                <a:solidFill>
                  <a:schemeClr val="bg1">
                    <a:alpha val="60000"/>
                  </a:schemeClr>
                </a:solidFill>
              </a:defRPr>
            </a:lvl5pPr>
          </a:lstStyle>
          <a:p>
            <a:pPr lvl="0"/>
            <a:r>
              <a:rPr lang="en-GB"/>
              <a:t>Subdivider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05EEE4C8-D19C-27FF-1734-BAF5C1DF11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5015" y="3568415"/>
            <a:ext cx="5918200" cy="8027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800" b="0">
                <a:solidFill>
                  <a:schemeClr val="bg1"/>
                </a:solidFill>
              </a:defRPr>
            </a:lvl1pPr>
            <a:lvl2pPr>
              <a:defRPr sz="5000" b="1">
                <a:solidFill>
                  <a:schemeClr val="bg1">
                    <a:alpha val="60000"/>
                  </a:schemeClr>
                </a:solidFill>
              </a:defRPr>
            </a:lvl2pPr>
            <a:lvl3pPr>
              <a:defRPr sz="5000" b="1">
                <a:solidFill>
                  <a:schemeClr val="bg1">
                    <a:alpha val="60000"/>
                  </a:schemeClr>
                </a:solidFill>
              </a:defRPr>
            </a:lvl3pPr>
            <a:lvl4pPr>
              <a:defRPr sz="5000" b="1">
                <a:solidFill>
                  <a:schemeClr val="bg1">
                    <a:alpha val="60000"/>
                  </a:schemeClr>
                </a:solidFill>
              </a:defRPr>
            </a:lvl4pPr>
            <a:lvl5pPr>
              <a:defRPr sz="5000" b="1">
                <a:solidFill>
                  <a:schemeClr val="bg1">
                    <a:alpha val="60000"/>
                  </a:schemeClr>
                </a:solidFill>
              </a:defRPr>
            </a:lvl5pPr>
          </a:lstStyle>
          <a:p>
            <a:pPr lvl="0"/>
            <a:r>
              <a:rPr lang="en-GB"/>
              <a:t>Copy goes here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20857D-5BFD-9A58-8411-3D62FBE1C6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09141" y="6104263"/>
            <a:ext cx="1189632" cy="56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616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ontent_Iv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D77103-4529-9315-A2B8-53BE8891CC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8146887" y="2855308"/>
            <a:ext cx="6398849" cy="119467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F2BFE43-2BBF-46FF-4A46-57B995FABE72}"/>
              </a:ext>
            </a:extLst>
          </p:cNvPr>
          <p:cNvCxnSpPr>
            <a:cxnSpLocks/>
          </p:cNvCxnSpPr>
          <p:nvPr userDrawn="1"/>
        </p:nvCxnSpPr>
        <p:spPr>
          <a:xfrm>
            <a:off x="463108" y="1001656"/>
            <a:ext cx="6699692" cy="0"/>
          </a:xfrm>
          <a:prstGeom prst="line">
            <a:avLst/>
          </a:prstGeom>
          <a:ln w="25400">
            <a:solidFill>
              <a:srgbClr val="B2E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7478571-C9B5-E9DC-D172-E600418382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1520824"/>
            <a:ext cx="9428163" cy="25852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800"/>
              </a:lnSpc>
              <a:buNone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>
                    <a:alpha val="60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1">
                    <a:alpha val="60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1">
                    <a:alpha val="60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1">
                    <a:alpha val="60000"/>
                  </a:schemeClr>
                </a:solidFill>
              </a:defRPr>
            </a:lvl5pPr>
          </a:lstStyle>
          <a:p>
            <a:pPr algn="just"/>
            <a:r>
              <a:rPr lang="en-GB"/>
              <a:t>Click to edit Master text styles. 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Proin a dui </a:t>
            </a:r>
            <a:r>
              <a:rPr lang="en-GB" err="1"/>
              <a:t>sollicitudin</a:t>
            </a:r>
            <a:r>
              <a:rPr lang="en-GB"/>
              <a:t>, </a:t>
            </a:r>
            <a:r>
              <a:rPr lang="en-GB" err="1"/>
              <a:t>congue</a:t>
            </a:r>
            <a:r>
              <a:rPr lang="en-GB"/>
              <a:t> magna in, </a:t>
            </a:r>
            <a:r>
              <a:rPr lang="en-GB" err="1"/>
              <a:t>suscipit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. </a:t>
            </a:r>
            <a:r>
              <a:rPr lang="en-GB" err="1"/>
              <a:t>Sed</a:t>
            </a:r>
            <a:r>
              <a:rPr lang="en-GB"/>
              <a:t> gravida </a:t>
            </a:r>
            <a:r>
              <a:rPr lang="en-GB" err="1"/>
              <a:t>sodales</a:t>
            </a:r>
            <a:r>
              <a:rPr lang="en-GB"/>
              <a:t> pharetra.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bibendum</a:t>
            </a:r>
            <a:r>
              <a:rPr lang="en-GB"/>
              <a:t> porta </a:t>
            </a:r>
            <a:r>
              <a:rPr lang="en-GB" err="1"/>
              <a:t>metus</a:t>
            </a:r>
            <a:r>
              <a:rPr lang="en-GB"/>
              <a:t>. </a:t>
            </a:r>
            <a:r>
              <a:rPr lang="en-GB" err="1"/>
              <a:t>Nulla</a:t>
            </a:r>
            <a:r>
              <a:rPr lang="en-GB"/>
              <a:t> </a:t>
            </a:r>
            <a:r>
              <a:rPr lang="en-GB" err="1"/>
              <a:t>facilisi</a:t>
            </a:r>
            <a:r>
              <a:rPr lang="en-GB"/>
              <a:t>. </a:t>
            </a:r>
            <a:r>
              <a:rPr lang="en-GB" err="1"/>
              <a:t>Curabitur</a:t>
            </a:r>
            <a:r>
              <a:rPr lang="en-GB"/>
              <a:t> gravida in ipsum ac </a:t>
            </a:r>
            <a:r>
              <a:rPr lang="en-GB" err="1"/>
              <a:t>euismod</a:t>
            </a:r>
            <a:r>
              <a:rPr lang="en-GB"/>
              <a:t>. </a:t>
            </a:r>
            <a:r>
              <a:rPr lang="en-GB" err="1"/>
              <a:t>Mauris</a:t>
            </a:r>
            <a:r>
              <a:rPr lang="en-GB"/>
              <a:t> mi nisi, </a:t>
            </a:r>
            <a:r>
              <a:rPr lang="en-GB" err="1"/>
              <a:t>mattis</a:t>
            </a:r>
            <a:r>
              <a:rPr lang="en-GB"/>
              <a:t> </a:t>
            </a:r>
            <a:r>
              <a:rPr lang="en-GB" err="1"/>
              <a:t>vel</a:t>
            </a:r>
            <a:r>
              <a:rPr lang="en-GB"/>
              <a:t> </a:t>
            </a:r>
            <a:r>
              <a:rPr lang="en-GB" err="1"/>
              <a:t>rutrum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arcu</a:t>
            </a:r>
            <a:r>
              <a:rPr lang="en-GB"/>
              <a:t>. </a:t>
            </a:r>
            <a:r>
              <a:rPr lang="en-GB" err="1"/>
              <a:t>Aliquam</a:t>
            </a:r>
            <a:r>
              <a:rPr lang="en-GB"/>
              <a:t> </a:t>
            </a:r>
            <a:r>
              <a:rPr lang="en-GB" err="1"/>
              <a:t>tincidunt</a:t>
            </a:r>
            <a:r>
              <a:rPr lang="en-GB"/>
              <a:t>, </a:t>
            </a:r>
            <a:r>
              <a:rPr lang="en-GB" err="1"/>
              <a:t>dolor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tristique</a:t>
            </a:r>
            <a:r>
              <a:rPr lang="en-GB"/>
              <a:t> </a:t>
            </a:r>
            <a:r>
              <a:rPr lang="en-GB" err="1"/>
              <a:t>feugiat</a:t>
            </a:r>
            <a:r>
              <a:rPr lang="en-GB"/>
              <a:t>, </a:t>
            </a:r>
            <a:r>
              <a:rPr lang="en-GB" err="1"/>
              <a:t>velit</a:t>
            </a:r>
            <a:r>
              <a:rPr lang="en-GB"/>
              <a:t> dui </a:t>
            </a:r>
            <a:r>
              <a:rPr lang="en-GB" err="1"/>
              <a:t>sagittis</a:t>
            </a:r>
            <a:r>
              <a:rPr lang="en-GB"/>
              <a:t> </a:t>
            </a:r>
            <a:r>
              <a:rPr lang="en-GB" err="1"/>
              <a:t>erat</a:t>
            </a:r>
            <a:r>
              <a:rPr lang="en-GB"/>
              <a:t>, vitae </a:t>
            </a:r>
            <a:r>
              <a:rPr lang="en-GB" err="1"/>
              <a:t>ullamcorper</a:t>
            </a:r>
            <a:r>
              <a:rPr lang="en-GB"/>
              <a:t> </a:t>
            </a:r>
            <a:r>
              <a:rPr lang="en-GB" err="1"/>
              <a:t>urna</a:t>
            </a:r>
            <a:r>
              <a:rPr lang="en-GB"/>
              <a:t> </a:t>
            </a:r>
            <a:r>
              <a:rPr lang="en-GB" err="1"/>
              <a:t>leo</a:t>
            </a:r>
            <a:r>
              <a:rPr lang="en-GB"/>
              <a:t> a diam.</a:t>
            </a:r>
          </a:p>
        </p:txBody>
      </p:sp>
      <p:sp>
        <p:nvSpPr>
          <p:cNvPr id="13" name="Title Placeholder 2">
            <a:extLst>
              <a:ext uri="{FF2B5EF4-FFF2-40B4-BE49-F238E27FC236}">
                <a16:creationId xmlns:a16="http://schemas.microsoft.com/office/drawing/2014/main" id="{444B8532-4993-4850-A188-D8D211BD20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3108" y="345461"/>
            <a:ext cx="10890692" cy="68903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25429915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itle_Iv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2">
            <a:extLst>
              <a:ext uri="{FF2B5EF4-FFF2-40B4-BE49-F238E27FC236}">
                <a16:creationId xmlns:a16="http://schemas.microsoft.com/office/drawing/2014/main" id="{85009AAD-8B65-59F0-4F1D-27366488FD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3108" y="345461"/>
            <a:ext cx="10890692" cy="68903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41331970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Iv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D9AC7B2-93D0-A6C6-644D-75E3D61A19D0}"/>
              </a:ext>
            </a:extLst>
          </p:cNvPr>
          <p:cNvSpPr/>
          <p:nvPr userDrawn="1"/>
        </p:nvSpPr>
        <p:spPr>
          <a:xfrm>
            <a:off x="353961" y="816077"/>
            <a:ext cx="5476568" cy="3539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5091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9969D501-671B-4646-B95D-6DC884278B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52"/>
          <a:stretch/>
        </p:blipFill>
        <p:spPr>
          <a:xfrm>
            <a:off x="0" y="-13883"/>
            <a:ext cx="12192000" cy="6871883"/>
          </a:xfrm>
          <a:prstGeom prst="rect">
            <a:avLst/>
          </a:prstGeom>
        </p:spPr>
      </p:pic>
      <p:sp>
        <p:nvSpPr>
          <p:cNvPr id="10" name="Text Placeholder 30"/>
          <p:cNvSpPr>
            <a:spLocks noGrp="1"/>
          </p:cNvSpPr>
          <p:nvPr>
            <p:ph type="body" sz="quarter" idx="15" hasCustomPrompt="1"/>
          </p:nvPr>
        </p:nvSpPr>
        <p:spPr>
          <a:xfrm>
            <a:off x="2543605" y="2708275"/>
            <a:ext cx="8352995" cy="792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12" name="Text Placeholder 30">
            <a:extLst>
              <a:ext uri="{FF2B5EF4-FFF2-40B4-BE49-F238E27FC236}">
                <a16:creationId xmlns:a16="http://schemas.microsoft.com/office/drawing/2014/main" id="{4E43CA8B-79CD-49A9-B62F-3936D8EACAA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43605" y="3594522"/>
            <a:ext cx="8352995" cy="792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46B6C71-4785-4535-91C5-1B4B7B41854F}"/>
              </a:ext>
            </a:extLst>
          </p:cNvPr>
          <p:cNvCxnSpPr>
            <a:cxnSpLocks/>
          </p:cNvCxnSpPr>
          <p:nvPr userDrawn="1"/>
        </p:nvCxnSpPr>
        <p:spPr>
          <a:xfrm>
            <a:off x="1967541" y="2708275"/>
            <a:ext cx="0" cy="17496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595C75EF-924B-4206-995E-BB5BC76822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518887"/>
            <a:ext cx="11245079" cy="66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485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305C-E6F0-46F6-B9F0-0E9E86A839EE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75D66-1023-4E94-9DAE-D72AD967C2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0303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1B0E4C7-A87E-4415-AFCD-4B430F16B742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702BEF-7F1F-4731-869B-140A4DCCAE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8289" y="692703"/>
            <a:ext cx="2739203" cy="14283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15C3CD-E0B9-445C-9862-CE3E9F2505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564" y="487602"/>
            <a:ext cx="1344149" cy="1004096"/>
          </a:xfrm>
          <a:prstGeom prst="rect">
            <a:avLst/>
          </a:prstGeom>
        </p:spPr>
      </p:pic>
      <p:sp>
        <p:nvSpPr>
          <p:cNvPr id="8" name="Text Placeholder 30">
            <a:extLst>
              <a:ext uri="{FF2B5EF4-FFF2-40B4-BE49-F238E27FC236}">
                <a16:creationId xmlns:a16="http://schemas.microsoft.com/office/drawing/2014/main" id="{7B652697-1E7F-4FB5-844A-CC418BF7707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43605" y="2708275"/>
            <a:ext cx="8352995" cy="792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9" name="Text Placeholder 30">
            <a:extLst>
              <a:ext uri="{FF2B5EF4-FFF2-40B4-BE49-F238E27FC236}">
                <a16:creationId xmlns:a16="http://schemas.microsoft.com/office/drawing/2014/main" id="{56A9D681-AB13-44A9-A4DF-88593F87B8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43605" y="3594522"/>
            <a:ext cx="8352995" cy="792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890450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68C5969-D7D7-4C82-961F-0FD5A6DD19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9668" y="404816"/>
            <a:ext cx="5183717" cy="59045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620692"/>
            <a:ext cx="11760200" cy="864095"/>
          </a:xfrm>
          <a:prstGeom prst="rect">
            <a:avLst/>
          </a:prstGeom>
          <a:solidFill>
            <a:srgbClr val="004846">
              <a:alpha val="81000"/>
            </a:srgbClr>
          </a:solidFill>
        </p:spPr>
        <p:txBody>
          <a:bodyPr lIns="468000" anchor="ctr" anchorCtr="0">
            <a:noAutofit/>
          </a:bodyPr>
          <a:lstStyle>
            <a:lvl1pPr algn="l">
              <a:defRPr sz="3400" b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453339"/>
            <a:ext cx="3023029" cy="216022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2EC3CDA-9567-4E0D-BF35-A8CBA10BD5F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15B328B4-80BB-414E-93C8-F15A21E561A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88619" y="1772817"/>
            <a:ext cx="5471583" cy="136815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1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14">
            <a:extLst>
              <a:ext uri="{FF2B5EF4-FFF2-40B4-BE49-F238E27FC236}">
                <a16:creationId xmlns:a16="http://schemas.microsoft.com/office/drawing/2014/main" id="{7BF9DF2D-888C-414A-B840-1084F96E72E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88619" y="3284984"/>
            <a:ext cx="5471583" cy="3024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81918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68C5969-D7D7-4C82-961F-0FD5A6DD19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76484" y="404816"/>
            <a:ext cx="5183717" cy="59045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620692"/>
            <a:ext cx="11760200" cy="864095"/>
          </a:xfrm>
          <a:prstGeom prst="rect">
            <a:avLst/>
          </a:prstGeom>
          <a:solidFill>
            <a:srgbClr val="004846">
              <a:alpha val="81000"/>
            </a:srgbClr>
          </a:solidFill>
        </p:spPr>
        <p:txBody>
          <a:bodyPr lIns="468000" anchor="ctr" anchorCtr="0">
            <a:noAutofit/>
          </a:bodyPr>
          <a:lstStyle>
            <a:lvl1pPr algn="l">
              <a:defRPr sz="3400" b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453339"/>
            <a:ext cx="3023029" cy="216022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2EC3CDA-9567-4E0D-BF35-A8CBA10BD5F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15B328B4-80BB-414E-93C8-F15A21E561A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3880" y="1628804"/>
            <a:ext cx="5471583" cy="115212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1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14">
            <a:extLst>
              <a:ext uri="{FF2B5EF4-FFF2-40B4-BE49-F238E27FC236}">
                <a16:creationId xmlns:a16="http://schemas.microsoft.com/office/drawing/2014/main" id="{7BF9DF2D-888C-414A-B840-1084F96E72E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53880" y="2996952"/>
            <a:ext cx="5471583" cy="33123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52937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620692"/>
            <a:ext cx="11760200" cy="864095"/>
          </a:xfrm>
          <a:prstGeom prst="rect">
            <a:avLst/>
          </a:prstGeom>
          <a:noFill/>
        </p:spPr>
        <p:txBody>
          <a:bodyPr lIns="468000" anchor="ctr" anchorCtr="0">
            <a:noAutofit/>
          </a:bodyPr>
          <a:lstStyle>
            <a:lvl1pPr algn="l">
              <a:defRPr sz="3400" b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453339"/>
            <a:ext cx="3023029" cy="216022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2EC3CDA-9567-4E0D-BF35-A8CBA10BD5F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15B328B4-80BB-414E-93C8-F15A21E561A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9404" y="1772815"/>
            <a:ext cx="11040797" cy="6480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14">
            <a:extLst>
              <a:ext uri="{FF2B5EF4-FFF2-40B4-BE49-F238E27FC236}">
                <a16:creationId xmlns:a16="http://schemas.microsoft.com/office/drawing/2014/main" id="{7BF9DF2D-888C-414A-B840-1084F96E72E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19404" y="2564904"/>
            <a:ext cx="11040797" cy="37444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57D75C0-BB39-43DA-9950-4A72FAC47D87}"/>
              </a:ext>
            </a:extLst>
          </p:cNvPr>
          <p:cNvCxnSpPr/>
          <p:nvPr userDrawn="1"/>
        </p:nvCxnSpPr>
        <p:spPr>
          <a:xfrm>
            <a:off x="0" y="1628800"/>
            <a:ext cx="117602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0302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27384"/>
            <a:ext cx="6672064" cy="6912768"/>
          </a:xfrm>
          <a:prstGeom prst="rect">
            <a:avLst/>
          </a:prstGeom>
          <a:solidFill>
            <a:srgbClr val="004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576068" y="620692"/>
            <a:ext cx="5423923" cy="108011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2800" b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576068" y="2060848"/>
            <a:ext cx="5423923" cy="79208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cxnSp>
        <p:nvCxnSpPr>
          <p:cNvPr id="12" name="Straight Connector 11"/>
          <p:cNvCxnSpPr>
            <a:cxnSpLocks/>
          </p:cNvCxnSpPr>
          <p:nvPr userDrawn="1"/>
        </p:nvCxnSpPr>
        <p:spPr>
          <a:xfrm>
            <a:off x="-96688" y="1844824"/>
            <a:ext cx="609667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3023029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2EC3CDA-9567-4E0D-BF35-A8CBA10BD5F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76070" y="3140968"/>
            <a:ext cx="5423921" cy="3024882"/>
          </a:xfrm>
          <a:prstGeom prst="rect">
            <a:avLst/>
          </a:prstGeom>
        </p:spPr>
        <p:txBody>
          <a:bodyPr numCol="1" spcCol="164592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6672064" y="0"/>
            <a:ext cx="5518448" cy="6858000"/>
          </a:xfrm>
          <a:prstGeom prst="rect">
            <a:avLst/>
          </a:prstGeom>
        </p:spPr>
        <p:txBody>
          <a:bodyPr lIns="432000" tIns="648000" rIns="360000" bIns="720000" anchor="t" anchorCtr="0"/>
          <a:lstStyle>
            <a:lvl1pPr marL="0" indent="0">
              <a:buNone/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[Insert images]</a:t>
            </a:r>
          </a:p>
        </p:txBody>
      </p:sp>
    </p:spTree>
    <p:extLst>
      <p:ext uri="{BB962C8B-B14F-4D97-AF65-F5344CB8AC3E}">
        <p14:creationId xmlns:p14="http://schemas.microsoft.com/office/powerpoint/2010/main" val="32847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903980" y="0"/>
            <a:ext cx="6288021" cy="6858000"/>
          </a:xfrm>
          <a:prstGeom prst="rect">
            <a:avLst/>
          </a:prstGeom>
          <a:solidFill>
            <a:srgbClr val="004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288023" y="620692"/>
            <a:ext cx="5472607" cy="108011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2800" b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288023" y="2060848"/>
            <a:ext cx="5472607" cy="79208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cxnSp>
        <p:nvCxnSpPr>
          <p:cNvPr id="12" name="Straight Connector 11"/>
          <p:cNvCxnSpPr>
            <a:cxnSpLocks/>
          </p:cNvCxnSpPr>
          <p:nvPr userDrawn="1"/>
        </p:nvCxnSpPr>
        <p:spPr>
          <a:xfrm>
            <a:off x="6288024" y="1844824"/>
            <a:ext cx="590397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3023029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2EC3CDA-9567-4E0D-BF35-A8CBA10BD5F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288024" y="3140968"/>
            <a:ext cx="5472605" cy="3024882"/>
          </a:xfrm>
          <a:prstGeom prst="rect">
            <a:avLst/>
          </a:prstGeom>
        </p:spPr>
        <p:txBody>
          <a:bodyPr numCol="1" spcCol="164592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1" y="0"/>
            <a:ext cx="5903979" cy="6858000"/>
          </a:xfrm>
          <a:prstGeom prst="rect">
            <a:avLst/>
          </a:prstGeom>
        </p:spPr>
        <p:txBody>
          <a:bodyPr lIns="432000" tIns="648000" rIns="360000" bIns="720000" anchor="t" anchorCtr="0"/>
          <a:lstStyle>
            <a:lvl1pPr marL="0" indent="0">
              <a:buNone/>
              <a:defRPr sz="1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[Insert images]</a:t>
            </a:r>
          </a:p>
        </p:txBody>
      </p:sp>
    </p:spTree>
    <p:extLst>
      <p:ext uri="{BB962C8B-B14F-4D97-AF65-F5344CB8AC3E}">
        <p14:creationId xmlns:p14="http://schemas.microsoft.com/office/powerpoint/2010/main" val="340637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305C-E6F0-46F6-B9F0-0E9E86A839EE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75D66-1023-4E94-9DAE-D72AD967C2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381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305C-E6F0-46F6-B9F0-0E9E86A839EE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75D66-1023-4E94-9DAE-D72AD967C2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668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305C-E6F0-46F6-B9F0-0E9E86A839EE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75D66-1023-4E94-9DAE-D72AD967C2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804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305C-E6F0-46F6-B9F0-0E9E86A839EE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75D66-1023-4E94-9DAE-D72AD967C2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935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305C-E6F0-46F6-B9F0-0E9E86A839EE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75D66-1023-4E94-9DAE-D72AD967C2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480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305C-E6F0-46F6-B9F0-0E9E86A839EE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75D66-1023-4E94-9DAE-D72AD967C2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152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305C-E6F0-46F6-B9F0-0E9E86A839EE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75D66-1023-4E94-9DAE-D72AD967C2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332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6305C-E6F0-46F6-B9F0-0E9E86A839EE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75D66-1023-4E94-9DAE-D72AD967C2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617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343DBC-2384-7E61-5B2B-ADEDC0C723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3108" y="1376516"/>
            <a:ext cx="10890692" cy="48004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06456CDF-63D2-D884-9420-C571E670A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108" y="345461"/>
            <a:ext cx="10890692" cy="689031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Contents Title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59E0175-0A2D-1B41-D46F-C96716583AA4}"/>
              </a:ext>
            </a:extLst>
          </p:cNvPr>
          <p:cNvCxnSpPr>
            <a:cxnSpLocks/>
          </p:cNvCxnSpPr>
          <p:nvPr userDrawn="1"/>
        </p:nvCxnSpPr>
        <p:spPr>
          <a:xfrm>
            <a:off x="463108" y="1001656"/>
            <a:ext cx="5210105" cy="0"/>
          </a:xfrm>
          <a:prstGeom prst="line">
            <a:avLst/>
          </a:prstGeom>
          <a:ln w="25400">
            <a:solidFill>
              <a:srgbClr val="B2E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3DB3762-DFA7-E181-2DCC-0891823B3054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696712" y="190500"/>
            <a:ext cx="847725" cy="2133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F3081B-4082-3591-EC2E-AE9FF9A82B8B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696712" y="6454140"/>
            <a:ext cx="847725" cy="2133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28453836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200" b="1" kern="1200" dirty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Clr>
          <a:srgbClr val="B2E100"/>
        </a:buClr>
        <a:buFont typeface="Arial" panose="020B0604020202020204" pitchFamily="34" charset="0"/>
        <a:buChar char="•"/>
        <a:defRPr sz="2000" b="0" i="0" kern="1200">
          <a:solidFill>
            <a:schemeClr val="bg1">
              <a:alpha val="60000"/>
            </a:schemeClr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Clr>
          <a:srgbClr val="B2E100"/>
        </a:buClr>
        <a:buFont typeface="Arial" panose="020B0604020202020204" pitchFamily="34" charset="0"/>
        <a:buChar char="•"/>
        <a:defRPr sz="1600" b="0" i="0" kern="1200">
          <a:solidFill>
            <a:schemeClr val="bg1">
              <a:alpha val="60000"/>
            </a:schemeClr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Clr>
          <a:srgbClr val="B2E100"/>
        </a:buClr>
        <a:buFont typeface="Arial" panose="020B0604020202020204" pitchFamily="34" charset="0"/>
        <a:buChar char="•"/>
        <a:defRPr sz="1400" b="0" i="0" kern="1200">
          <a:solidFill>
            <a:schemeClr val="bg1">
              <a:alpha val="60000"/>
            </a:schemeClr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Clr>
          <a:srgbClr val="B2E100"/>
        </a:buClr>
        <a:buFont typeface="Arial" panose="020B0604020202020204" pitchFamily="34" charset="0"/>
        <a:buChar char="•"/>
        <a:defRPr sz="1400" b="0" i="0" kern="1200">
          <a:solidFill>
            <a:schemeClr val="bg1">
              <a:alpha val="60000"/>
            </a:schemeClr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Clr>
          <a:srgbClr val="B2E100"/>
        </a:buClr>
        <a:buFont typeface="Arial" panose="020B0604020202020204" pitchFamily="34" charset="0"/>
        <a:buChar char="•"/>
        <a:defRPr sz="1400" b="0" i="0" kern="1200">
          <a:solidFill>
            <a:schemeClr val="bg1">
              <a:alpha val="60000"/>
            </a:schemeClr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2" pos="3840">
          <p15:clr>
            <a:srgbClr val="F26B43"/>
          </p15:clr>
        </p15:guide>
        <p15:guide id="33" orient="horz" pos="2160">
          <p15:clr>
            <a:srgbClr val="F26B43"/>
          </p15:clr>
        </p15:guide>
        <p15:guide id="34" pos="347">
          <p15:clr>
            <a:srgbClr val="F26B43"/>
          </p15:clr>
        </p15:guide>
        <p15:guide id="35" pos="7333">
          <p15:clr>
            <a:srgbClr val="F26B43"/>
          </p15:clr>
        </p15:guide>
        <p15:guide id="36" orient="horz" pos="346">
          <p15:clr>
            <a:srgbClr val="F26B43"/>
          </p15:clr>
        </p15:guide>
        <p15:guide id="37" orient="horz" pos="3974">
          <p15:clr>
            <a:srgbClr val="F26B43"/>
          </p15:clr>
        </p15:guide>
        <p15:guide id="38" pos="824">
          <p15:clr>
            <a:srgbClr val="A4A3A4"/>
          </p15:clr>
        </p15:guide>
        <p15:guide id="39" pos="937">
          <p15:clr>
            <a:srgbClr val="A4A3A4"/>
          </p15:clr>
        </p15:guide>
        <p15:guide id="40" pos="1413">
          <p15:clr>
            <a:srgbClr val="A4A3A4"/>
          </p15:clr>
        </p15:guide>
        <p15:guide id="41" pos="1527">
          <p15:clr>
            <a:srgbClr val="A4A3A4"/>
          </p15:clr>
        </p15:guide>
        <p15:guide id="42" pos="2003">
          <p15:clr>
            <a:srgbClr val="A4A3A4"/>
          </p15:clr>
        </p15:guide>
        <p15:guide id="43" pos="2116">
          <p15:clr>
            <a:srgbClr val="A4A3A4"/>
          </p15:clr>
        </p15:guide>
        <p15:guide id="44" pos="2593">
          <p15:clr>
            <a:srgbClr val="A4A3A4"/>
          </p15:clr>
        </p15:guide>
        <p15:guide id="45" pos="2706">
          <p15:clr>
            <a:srgbClr val="A4A3A4"/>
          </p15:clr>
        </p15:guide>
        <p15:guide id="46" pos="3182">
          <p15:clr>
            <a:srgbClr val="A4A3A4"/>
          </p15:clr>
        </p15:guide>
        <p15:guide id="47" pos="3318">
          <p15:clr>
            <a:srgbClr val="A4A3A4"/>
          </p15:clr>
        </p15:guide>
        <p15:guide id="48" pos="3772">
          <p15:clr>
            <a:srgbClr val="A4A3A4"/>
          </p15:clr>
        </p15:guide>
        <p15:guide id="49" pos="3908">
          <p15:clr>
            <a:srgbClr val="A4A3A4"/>
          </p15:clr>
        </p15:guide>
        <p15:guide id="50" pos="4362">
          <p15:clr>
            <a:srgbClr val="A4A3A4"/>
          </p15:clr>
        </p15:guide>
        <p15:guide id="51" pos="4498">
          <p15:clr>
            <a:srgbClr val="A4A3A4"/>
          </p15:clr>
        </p15:guide>
        <p15:guide id="52" pos="4951">
          <p15:clr>
            <a:srgbClr val="A4A3A4"/>
          </p15:clr>
        </p15:guide>
        <p15:guide id="53" pos="5087">
          <p15:clr>
            <a:srgbClr val="A4A3A4"/>
          </p15:clr>
        </p15:guide>
        <p15:guide id="54" pos="5541">
          <p15:clr>
            <a:srgbClr val="A4A3A4"/>
          </p15:clr>
        </p15:guide>
        <p15:guide id="55" pos="5677">
          <p15:clr>
            <a:srgbClr val="A4A3A4"/>
          </p15:clr>
        </p15:guide>
        <p15:guide id="56" pos="6153">
          <p15:clr>
            <a:srgbClr val="A4A3A4"/>
          </p15:clr>
        </p15:guide>
        <p15:guide id="57" pos="6267">
          <p15:clr>
            <a:srgbClr val="A4A3A4"/>
          </p15:clr>
        </p15:guide>
        <p15:guide id="58" pos="6743">
          <p15:clr>
            <a:srgbClr val="A4A3A4"/>
          </p15:clr>
        </p15:guide>
        <p15:guide id="59" pos="6856">
          <p15:clr>
            <a:srgbClr val="A4A3A4"/>
          </p15:clr>
        </p15:guide>
        <p15:guide id="60" orient="horz" pos="3838">
          <p15:clr>
            <a:srgbClr val="A4A3A4"/>
          </p15:clr>
        </p15:guide>
        <p15:guide id="61" orient="horz" pos="2092">
          <p15:clr>
            <a:srgbClr val="A4A3A4"/>
          </p15:clr>
        </p15:guide>
        <p15:guide id="62" orient="horz" pos="2228">
          <p15:clr>
            <a:srgbClr val="A4A3A4"/>
          </p15:clr>
        </p15:guide>
        <p15:guide id="63" orient="horz" pos="845">
          <p15:clr>
            <a:srgbClr val="A4A3A4"/>
          </p15:clr>
        </p15:guide>
        <p15:guide id="64" orient="horz" pos="958">
          <p15:clr>
            <a:srgbClr val="A4A3A4"/>
          </p15:clr>
        </p15:guide>
        <p15:guide id="65" orient="horz" pos="1480">
          <p15:clr>
            <a:srgbClr val="A4A3A4"/>
          </p15:clr>
        </p15:guide>
        <p15:guide id="66" orient="horz" pos="1593">
          <p15:clr>
            <a:srgbClr val="A4A3A4"/>
          </p15:clr>
        </p15:guide>
        <p15:guide id="67" orient="horz" pos="2727">
          <p15:clr>
            <a:srgbClr val="A4A3A4"/>
          </p15:clr>
        </p15:guide>
        <p15:guide id="68" orient="horz" pos="2840">
          <p15:clr>
            <a:srgbClr val="A4A3A4"/>
          </p15:clr>
        </p15:guide>
        <p15:guide id="69" orient="horz" pos="3339">
          <p15:clr>
            <a:srgbClr val="A4A3A4"/>
          </p15:clr>
        </p15:guide>
        <p15:guide id="70" orient="horz" pos="3475">
          <p15:clr>
            <a:srgbClr val="A4A3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7983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pn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0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logo with green letters&#10;&#10;Description automatically generated">
            <a:extLst>
              <a:ext uri="{FF2B5EF4-FFF2-40B4-BE49-F238E27FC236}">
                <a16:creationId xmlns:a16="http://schemas.microsoft.com/office/drawing/2014/main" id="{311D2429-804E-1786-CA2A-A199DC6836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05" y="5174297"/>
            <a:ext cx="5814770" cy="11855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37EC9D-FF5E-3DDD-7ED6-ADA6CAD71429}"/>
              </a:ext>
            </a:extLst>
          </p:cNvPr>
          <p:cNvSpPr txBox="1"/>
          <p:nvPr/>
        </p:nvSpPr>
        <p:spPr>
          <a:xfrm>
            <a:off x="686919" y="1359164"/>
            <a:ext cx="69173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Joint Advanced Gas-cooled Reactor (AGR) sites transfer update</a:t>
            </a:r>
          </a:p>
          <a:p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Nuleaf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Steering Group</a:t>
            </a:r>
          </a:p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13 March 2024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076270-D12D-D26F-253F-A49A7E58BFCC}"/>
              </a:ext>
            </a:extLst>
          </p:cNvPr>
          <p:cNvSpPr txBox="1"/>
          <p:nvPr/>
        </p:nvSpPr>
        <p:spPr>
          <a:xfrm>
            <a:off x="686919" y="3397631"/>
            <a:ext cx="609487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Paul Morton, EDF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Andy Munro, NRS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Dale McQueen, NDA</a:t>
            </a:r>
          </a:p>
        </p:txBody>
      </p:sp>
      <p:pic>
        <p:nvPicPr>
          <p:cNvPr id="11" name="Picture 10" descr="A group of men in hard hats talking in a factory&#10;&#10;Description automatically generated">
            <a:extLst>
              <a:ext uri="{FF2B5EF4-FFF2-40B4-BE49-F238E27FC236}">
                <a16:creationId xmlns:a16="http://schemas.microsoft.com/office/drawing/2014/main" id="{B82182E2-299D-FF42-09F6-C689DA7CC8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312" y="0"/>
            <a:ext cx="4587688" cy="687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465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4671" cy="6858000"/>
          </a:xfrm>
        </p:spPr>
      </p:pic>
    </p:spTree>
    <p:extLst>
      <p:ext uri="{BB962C8B-B14F-4D97-AF65-F5344CB8AC3E}">
        <p14:creationId xmlns:p14="http://schemas.microsoft.com/office/powerpoint/2010/main" val="65850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965" y="378450"/>
            <a:ext cx="6316576" cy="867105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accent2"/>
                </a:solidFill>
                <a:latin typeface="EDF 2020" panose="020B0503020203020204" pitchFamily="34" charset="0"/>
                <a:cs typeface="EDF 2020" panose="020B0503020203020204" pitchFamily="34" charset="0"/>
              </a:rPr>
              <a:t>Defuel efficiently</a:t>
            </a:r>
          </a:p>
        </p:txBody>
      </p:sp>
      <p:sp>
        <p:nvSpPr>
          <p:cNvPr id="6" name="Rectangle 5"/>
          <p:cNvSpPr/>
          <p:nvPr/>
        </p:nvSpPr>
        <p:spPr>
          <a:xfrm>
            <a:off x="218009" y="1507610"/>
            <a:ext cx="7482128" cy="5515356"/>
          </a:xfrm>
          <a:prstGeom prst="rect">
            <a:avLst/>
          </a:prstGeom>
        </p:spPr>
        <p:txBody>
          <a:bodyPr wrap="square" lIns="121920" tIns="60960" rIns="121920" bIns="60960" anchor="t">
            <a:spAutoFit/>
          </a:bodyPr>
          <a:lstStyle/>
          <a:p>
            <a:pPr marL="380990" lvl="1" indent="-38099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GB" sz="2400" dirty="0">
              <a:latin typeface="EDF 2020 Light" panose="020B0303020203020204" pitchFamily="34" charset="0"/>
              <a:ea typeface="Calibri"/>
              <a:cs typeface="Arial" panose="020B0604020202020204" pitchFamily="34" charset="0"/>
            </a:endParaRPr>
          </a:p>
          <a:p>
            <a:pPr marL="380990" lvl="1" indent="-38099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latin typeface="EDF 2020 Light" panose="020B0303020203020204" pitchFamily="34" charset="0"/>
                <a:ea typeface="Calibri"/>
                <a:cs typeface="Arial" panose="020B0604020202020204" pitchFamily="34" charset="0"/>
              </a:rPr>
              <a:t>EDF is responsible for defueling, NRS will carry out long term decommissioning.</a:t>
            </a:r>
          </a:p>
          <a:p>
            <a:pPr marL="990575" lvl="2" indent="-38099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latin typeface="EDF 2020 Light" panose="020B0303020203020204" pitchFamily="34" charset="0"/>
                <a:ea typeface="Calibri"/>
                <a:cs typeface="Arial" panose="020B0604020202020204" pitchFamily="34" charset="0"/>
              </a:rPr>
              <a:t>First </a:t>
            </a:r>
            <a:r>
              <a:rPr lang="en-GB" sz="2400" dirty="0" err="1">
                <a:latin typeface="EDF 2020 Light" panose="020B0303020203020204" pitchFamily="34" charset="0"/>
                <a:ea typeface="Calibri"/>
                <a:cs typeface="Arial" panose="020B0604020202020204" pitchFamily="34" charset="0"/>
              </a:rPr>
              <a:t>Hunterston</a:t>
            </a:r>
            <a:r>
              <a:rPr lang="en-GB" sz="2400" dirty="0">
                <a:latin typeface="EDF 2020 Light" panose="020B0303020203020204" pitchFamily="34" charset="0"/>
                <a:ea typeface="Calibri"/>
                <a:cs typeface="Arial" panose="020B0604020202020204" pitchFamily="34" charset="0"/>
              </a:rPr>
              <a:t> B reactor defueled – Sept ‘23</a:t>
            </a:r>
          </a:p>
          <a:p>
            <a:pPr marL="990575" lvl="2" indent="-38099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latin typeface="EDF 2020 Light" panose="020B0303020203020204" pitchFamily="34" charset="0"/>
                <a:ea typeface="Calibri"/>
                <a:cs typeface="Arial" panose="020B0604020202020204" pitchFamily="34" charset="0"/>
              </a:rPr>
              <a:t>First </a:t>
            </a:r>
            <a:r>
              <a:rPr lang="en-GB" sz="2400" dirty="0" err="1">
                <a:latin typeface="EDF 2020 Light" panose="020B0303020203020204" pitchFamily="34" charset="0"/>
                <a:ea typeface="Calibri"/>
                <a:cs typeface="Arial" panose="020B0604020202020204" pitchFamily="34" charset="0"/>
              </a:rPr>
              <a:t>Hinkley</a:t>
            </a:r>
            <a:r>
              <a:rPr lang="en-GB" sz="2400" dirty="0">
                <a:latin typeface="EDF 2020 Light" panose="020B0303020203020204" pitchFamily="34" charset="0"/>
                <a:ea typeface="Calibri"/>
                <a:cs typeface="Arial" panose="020B0604020202020204" pitchFamily="34" charset="0"/>
              </a:rPr>
              <a:t> Point B reactor c. 70% defueled </a:t>
            </a:r>
          </a:p>
          <a:p>
            <a:pPr marL="990575" lvl="2" indent="-38099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latin typeface="EDF 2020 Light" panose="020B0303020203020204" pitchFamily="34" charset="0"/>
                <a:ea typeface="Calibri"/>
                <a:cs typeface="Arial" panose="020B0604020202020204" pitchFamily="34" charset="0"/>
              </a:rPr>
              <a:t>Active defueling started at Dungeness B</a:t>
            </a:r>
          </a:p>
          <a:p>
            <a:pPr marL="380990" lvl="1" indent="-38099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latin typeface="EDF 2020 Light" panose="020B0303020203020204" pitchFamily="34" charset="0"/>
                <a:ea typeface="Calibri"/>
                <a:cs typeface="Arial" panose="020B0604020202020204" pitchFamily="34" charset="0"/>
              </a:rPr>
              <a:t>Heysham 1 flask corridor upgrades completed to help defueling once offline. The same planned at Hartlepool and Dungeness.</a:t>
            </a:r>
          </a:p>
          <a:p>
            <a:pPr marL="380990" lvl="1" indent="-38099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latin typeface="EDF 2020 Light" panose="020B0303020203020204" pitchFamily="34" charset="0"/>
                <a:ea typeface="Calibri"/>
                <a:cs typeface="Arial" panose="020B0604020202020204" pitchFamily="34" charset="0"/>
              </a:rPr>
              <a:t>Expenditure on defueling has so far remained below forecasts. 2024 is a big year for flask movements.</a:t>
            </a:r>
          </a:p>
          <a:p>
            <a:pPr marL="0" lvl="1">
              <a:spcBef>
                <a:spcPct val="20000"/>
              </a:spcBef>
              <a:buClr>
                <a:schemeClr val="accent1"/>
              </a:buClr>
            </a:pPr>
            <a:endParaRPr lang="en-GB" sz="2400" dirty="0">
              <a:latin typeface="EDF 2020 Light" panose="020B0303020203020204" pitchFamily="34" charset="0"/>
              <a:ea typeface="Calibri"/>
              <a:cs typeface="Arial" panose="020B0604020202020204" pitchFamily="34" charset="0"/>
            </a:endParaRPr>
          </a:p>
          <a:p>
            <a:pPr marL="380990" lvl="1" indent="-38099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sz="2400" dirty="0">
              <a:latin typeface="EDF 2020 Light" panose="020B0303020203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6413" y="378450"/>
            <a:ext cx="898640" cy="969225"/>
          </a:xfrm>
          <a:prstGeom prst="rect">
            <a:avLst/>
          </a:prstGeom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BCA764E7-26FA-54CF-3B3F-D1DFE1D8B8F5}"/>
              </a:ext>
            </a:extLst>
          </p:cNvPr>
          <p:cNvSpPr>
            <a:spLocks noGrp="1"/>
          </p:cNvSpPr>
          <p:nvPr/>
        </p:nvSpPr>
        <p:spPr bwMode="auto">
          <a:xfrm>
            <a:off x="5067297" y="6481445"/>
            <a:ext cx="859536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933" dirty="0"/>
              <a:t>.</a:t>
            </a:r>
            <a:endParaRPr lang="en-US" sz="933" dirty="0"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733" y="1245555"/>
            <a:ext cx="3592836" cy="538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41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united kingdom with green dots and blue dots&#10;&#10;Description automatically generated">
            <a:extLst>
              <a:ext uri="{FF2B5EF4-FFF2-40B4-BE49-F238E27FC236}">
                <a16:creationId xmlns:a16="http://schemas.microsoft.com/office/drawing/2014/main" id="{1F676B56-5323-7608-B24F-6B055ECCDF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1295" y="0"/>
            <a:ext cx="628132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2E241A-FC8C-3C2F-4ADF-89CF95DF1717}"/>
              </a:ext>
            </a:extLst>
          </p:cNvPr>
          <p:cNvSpPr txBox="1"/>
          <p:nvPr/>
        </p:nvSpPr>
        <p:spPr>
          <a:xfrm>
            <a:off x="5845714" y="1716585"/>
            <a:ext cx="5591109" cy="433965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3600" b="1" dirty="0">
                <a:solidFill>
                  <a:schemeClr val="bg2"/>
                </a:solidFill>
                <a:latin typeface="Arial"/>
                <a:cs typeface="Arial"/>
              </a:rPr>
              <a:t>Our 10-year strategy</a:t>
            </a:r>
          </a:p>
          <a:p>
            <a:endParaRPr lang="en-GB" sz="18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bg2"/>
                </a:solidFill>
                <a:latin typeface="Arial"/>
                <a:cs typeface="Arial"/>
              </a:rPr>
              <a:t>Deliver</a:t>
            </a:r>
            <a:r>
              <a:rPr lang="en-GB" sz="1800" dirty="0">
                <a:solidFill>
                  <a:schemeClr val="bg2"/>
                </a:solidFill>
                <a:latin typeface="Arial"/>
                <a:cs typeface="Arial"/>
              </a:rPr>
              <a:t> our existing commitments safely, securely and sustainably</a:t>
            </a:r>
            <a:endParaRPr lang="en-GB" dirty="0">
              <a:solidFill>
                <a:schemeClr val="bg2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2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bg2"/>
                </a:solidFill>
                <a:latin typeface="Arial"/>
                <a:cs typeface="Arial"/>
              </a:rPr>
              <a:t>Transform</a:t>
            </a:r>
            <a:r>
              <a:rPr lang="en-GB" sz="1800" dirty="0">
                <a:solidFill>
                  <a:schemeClr val="bg2"/>
                </a:solidFill>
                <a:latin typeface="Arial"/>
                <a:cs typeface="Arial"/>
              </a:rPr>
              <a:t> how we operate our business</a:t>
            </a:r>
            <a:endParaRPr lang="en-GB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bg2"/>
                </a:solidFill>
                <a:latin typeface="Arial"/>
                <a:cs typeface="Arial"/>
              </a:rPr>
              <a:t>Innovate</a:t>
            </a:r>
            <a:r>
              <a:rPr lang="en-GB" sz="1800" dirty="0">
                <a:solidFill>
                  <a:schemeClr val="bg2"/>
                </a:solidFill>
                <a:latin typeface="Arial"/>
                <a:cs typeface="Arial"/>
              </a:rPr>
              <a:t> across technology, systems thinking and the future potential of our sites</a:t>
            </a:r>
            <a:endParaRPr lang="en-GB" dirty="0">
              <a:solidFill>
                <a:schemeClr val="bg2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2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bg2"/>
                </a:solidFill>
                <a:latin typeface="Arial"/>
                <a:cs typeface="Arial"/>
              </a:rPr>
              <a:t>Grow</a:t>
            </a:r>
            <a:r>
              <a:rPr lang="en-GB" sz="1800" dirty="0">
                <a:solidFill>
                  <a:schemeClr val="bg2"/>
                </a:solidFill>
                <a:latin typeface="Arial"/>
                <a:cs typeface="Arial"/>
              </a:rPr>
              <a:t> to take on new missions in a careful and considered way.</a:t>
            </a:r>
          </a:p>
          <a:p>
            <a:endParaRPr lang="en-GB" sz="1800" dirty="0">
              <a:solidFill>
                <a:srgbClr val="B2E1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D23B79-41EA-90EC-C167-C43C11D4CB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1696" y="484496"/>
            <a:ext cx="2495445" cy="9956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7175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841293E7-B208-11FE-A29B-76CCC6E1D9E3}"/>
              </a:ext>
            </a:extLst>
          </p:cNvPr>
          <p:cNvSpPr txBox="1">
            <a:spLocks/>
          </p:cNvSpPr>
          <p:nvPr/>
        </p:nvSpPr>
        <p:spPr>
          <a:xfrm>
            <a:off x="612347" y="679944"/>
            <a:ext cx="5152350" cy="39795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4500"/>
              </a:lnSpc>
              <a:spcBef>
                <a:spcPts val="1000"/>
              </a:spcBef>
              <a:spcAft>
                <a:spcPts val="0"/>
              </a:spcAft>
              <a:buClr>
                <a:srgbClr val="A2FF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B8FF38"/>
              </a:solidFill>
              <a:effectLst/>
              <a:uLnTx/>
              <a:uFillTx/>
              <a:latin typeface="Silka" panose="00000500000000000000" pitchFamily="50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10770E-A665-EB8C-613D-521A76E892AA}"/>
              </a:ext>
            </a:extLst>
          </p:cNvPr>
          <p:cNvSpPr txBox="1"/>
          <p:nvPr/>
        </p:nvSpPr>
        <p:spPr>
          <a:xfrm>
            <a:off x="720525" y="370948"/>
            <a:ext cx="6778920" cy="687880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dirty="0">
                <a:solidFill>
                  <a:schemeClr val="bg2"/>
                </a:solidFill>
                <a:latin typeface="Arial"/>
                <a:cs typeface="Arial"/>
              </a:rPr>
              <a:t>Grow….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GB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….includes AGR Transition &amp; Transfer</a:t>
            </a:r>
          </a:p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kumimoji="0" lang="en-GB" b="0" i="0" u="none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reparing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to transfer seven Advanced Gas-cooled Reactor (AGR) sites from EDF Energy to the NDA, for NRS (site operator) to carry out decommissioning.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ptimising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site transition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 decommissioning, </a:t>
            </a: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relicensing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the sites into NRS, and facilitating seamless transfer via EDF/NRS collaborative workstreams;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 transfer blueprints 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kumimoji="0" lang="en-GB" i="1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Processes &amp; systems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 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Contracts &amp; supply chain.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B2E1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B2E100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B2E1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Content Placeholder 4" descr="A person walking in a factory&#10;&#10;Description automatically generated">
            <a:extLst>
              <a:ext uri="{FF2B5EF4-FFF2-40B4-BE49-F238E27FC236}">
                <a16:creationId xmlns:a16="http://schemas.microsoft.com/office/drawing/2014/main" id="{96AA337C-3A13-29E9-C20F-ADF52F634E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867" y="1688105"/>
            <a:ext cx="3201185" cy="2135012"/>
          </a:xfrm>
          <a:prstGeom prst="rect">
            <a:avLst/>
          </a:prstGeom>
          <a:noFill/>
        </p:spPr>
      </p:pic>
      <p:pic>
        <p:nvPicPr>
          <p:cNvPr id="7" name="Picture 6" descr="A person in blue overalls climbing up a large green machine&#10;&#10;Description automatically generated">
            <a:extLst>
              <a:ext uri="{FF2B5EF4-FFF2-40B4-BE49-F238E27FC236}">
                <a16:creationId xmlns:a16="http://schemas.microsoft.com/office/drawing/2014/main" id="{79BD8081-2A10-DFFF-D242-8F7DDB579A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84" r="-1" b="-1"/>
          <a:stretch/>
        </p:blipFill>
        <p:spPr>
          <a:xfrm>
            <a:off x="7884867" y="4028974"/>
            <a:ext cx="3228773" cy="228993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F581103-6E00-9479-51D0-1A33CD3D42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1696" y="484496"/>
            <a:ext cx="2495445" cy="9956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0964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20" descr="A picture containing sky, outdoor, grass, day&#10;&#10;Description automatically generated">
            <a:extLst>
              <a:ext uri="{FF2B5EF4-FFF2-40B4-BE49-F238E27FC236}">
                <a16:creationId xmlns:a16="http://schemas.microsoft.com/office/drawing/2014/main" id="{6C485254-C9DB-408D-8444-E41EEBB90F7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9470"/>
          <a:stretch/>
        </p:blipFill>
        <p:spPr>
          <a:xfrm>
            <a:off x="1" y="0"/>
            <a:ext cx="7039812" cy="6858000"/>
          </a:xfr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62DA8529-846F-4482-9F25-023F09E61400}"/>
              </a:ext>
            </a:extLst>
          </p:cNvPr>
          <p:cNvSpPr/>
          <p:nvPr/>
        </p:nvSpPr>
        <p:spPr>
          <a:xfrm>
            <a:off x="19540" y="1832387"/>
            <a:ext cx="7020272" cy="2984009"/>
          </a:xfrm>
          <a:prstGeom prst="rect">
            <a:avLst/>
          </a:prstGeom>
          <a:solidFill>
            <a:srgbClr val="004846">
              <a:alpha val="8274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125C29E-BB44-4524-8BCE-648871A7BB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40" y="1832388"/>
            <a:ext cx="8820150" cy="864095"/>
          </a:xfrm>
          <a:noFill/>
        </p:spPr>
        <p:txBody>
          <a:bodyPr/>
          <a:lstStyle/>
          <a:p>
            <a:r>
              <a:rPr lang="en-GB" dirty="0"/>
              <a:t>Our mission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BF18BDAA-4BCD-4F02-9B62-4A4590DAA1C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31304" y="3003763"/>
            <a:ext cx="5832648" cy="2232244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GB" dirty="0">
                <a:solidFill>
                  <a:schemeClr val="bg1"/>
                </a:solidFill>
              </a:rPr>
              <a:t>We’re charged with the mission, on behalf of Government, to clean up the UK’s earliest nuclear sites safely, securely and cost effectively. </a:t>
            </a:r>
          </a:p>
          <a:p>
            <a:pPr>
              <a:spcAft>
                <a:spcPts val="600"/>
              </a:spcAft>
            </a:pPr>
            <a:r>
              <a:rPr lang="en-GB" dirty="0">
                <a:solidFill>
                  <a:schemeClr val="bg1"/>
                </a:solidFill>
              </a:rPr>
              <a:t>Doing this with care for our people, communities and the environment is at the heart of our work. </a:t>
            </a:r>
          </a:p>
          <a:p>
            <a:pPr>
              <a:spcAft>
                <a:spcPts val="600"/>
              </a:spcAft>
            </a:pPr>
            <a:r>
              <a:rPr lang="en-GB" dirty="0">
                <a:solidFill>
                  <a:schemeClr val="bg1"/>
                </a:solidFill>
              </a:rPr>
              <a:t>We’re committed to overcoming the challenges of nuclear clean-up and decommissioning, leaving our 17 nuclear sites ready for their next use.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A9BA06D-3C2B-43BE-A5A3-DF5C6DCB716F}"/>
              </a:ext>
            </a:extLst>
          </p:cNvPr>
          <p:cNvCxnSpPr>
            <a:cxnSpLocks/>
          </p:cNvCxnSpPr>
          <p:nvPr/>
        </p:nvCxnSpPr>
        <p:spPr>
          <a:xfrm>
            <a:off x="63760" y="2787739"/>
            <a:ext cx="622818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7D576DA6-7202-4979-B367-2423946AF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415" y="339787"/>
            <a:ext cx="8571719" cy="1072989"/>
          </a:xfrm>
          <a:prstGeom prst="rect">
            <a:avLst/>
          </a:prstGeom>
        </p:spPr>
      </p:pic>
      <p:pic>
        <p:nvPicPr>
          <p:cNvPr id="6" name="Picture Placeholder 14" descr="Map&#10;&#10;Description automatically generated">
            <a:extLst>
              <a:ext uri="{FF2B5EF4-FFF2-40B4-BE49-F238E27FC236}">
                <a16:creationId xmlns:a16="http://schemas.microsoft.com/office/drawing/2014/main" id="{9BF8624D-54F2-6688-800E-934FBA0FA91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248128" y="476672"/>
            <a:ext cx="4608512" cy="6004576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0BE4FA-A09B-DFA2-5C7C-52C0BF7917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220"/>
          <a:stretch/>
        </p:blipFill>
        <p:spPr>
          <a:xfrm>
            <a:off x="335360" y="499696"/>
            <a:ext cx="650055" cy="66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451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grass, mountain, outdoor, nature&#10;&#10;Description automatically generated">
            <a:extLst>
              <a:ext uri="{FF2B5EF4-FFF2-40B4-BE49-F238E27FC236}">
                <a16:creationId xmlns:a16="http://schemas.microsoft.com/office/drawing/2014/main" id="{2CB927D9-7CAF-4D8A-86BE-936BB0E306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917" b="1409"/>
          <a:stretch/>
        </p:blipFill>
        <p:spPr>
          <a:xfrm>
            <a:off x="6240020" y="-387424"/>
            <a:ext cx="5976660" cy="919633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125C29E-BB44-4524-8BCE-648871A7BB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20692"/>
            <a:ext cx="12192000" cy="864095"/>
          </a:xfrm>
        </p:spPr>
        <p:txBody>
          <a:bodyPr/>
          <a:lstStyle/>
          <a:p>
            <a:r>
              <a:rPr lang="en-GB" b="0" dirty="0"/>
              <a:t>Strategic Alignment across the group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BF18BDAA-4BCD-4F02-9B62-4A4590DAA1C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9786" y="1628804"/>
            <a:ext cx="5203123" cy="1368151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NDA, NRS and EDF are working closely to ensure that we enable a seamless transfer and seek to realise synergies from a combined fleet of reactors</a:t>
            </a:r>
          </a:p>
        </p:txBody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id="{3DADE16A-250E-4797-BAD6-C3B2B731CA8C}"/>
              </a:ext>
            </a:extLst>
          </p:cNvPr>
          <p:cNvSpPr txBox="1">
            <a:spLocks/>
          </p:cNvSpPr>
          <p:nvPr/>
        </p:nvSpPr>
        <p:spPr>
          <a:xfrm>
            <a:off x="629786" y="2698577"/>
            <a:ext cx="5094014" cy="302433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GB" dirty="0"/>
              <a:t>Key points to note:</a:t>
            </a:r>
          </a:p>
          <a:p>
            <a:pPr marL="285750" indent="-285750" fontAlgn="auto">
              <a:buFont typeface="Arial" panose="020B0604020202020204" pitchFamily="34" charset="0"/>
              <a:buChar char="•"/>
            </a:pP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Pre-transfer, EDF is the licensee. Post transfer, the licensee will be NRS.</a:t>
            </a:r>
          </a:p>
          <a:p>
            <a:pPr marL="285750" indent="-285750" fontAlgn="auto">
              <a:buFont typeface="Arial" panose="020B0604020202020204" pitchFamily="34" charset="0"/>
              <a:buChar char="•"/>
            </a:pP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NDA group are sharing lessons learnt from our progress to date to inform EDF’s plan development</a:t>
            </a:r>
          </a:p>
          <a:p>
            <a:pPr marL="285750" indent="-285750" fontAlgn="auto">
              <a:buFont typeface="Arial" panose="020B0604020202020204" pitchFamily="34" charset="0"/>
              <a:buChar char="•"/>
            </a:pP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We have started to realise synergies from a combined approaches (e.g. shared waste stores at A&amp;B station sites)</a:t>
            </a:r>
          </a:p>
          <a:p>
            <a:pPr marL="285750" indent="-285750" fontAlgn="auto">
              <a:buFont typeface="Arial" panose="020B0604020202020204" pitchFamily="34" charset="0"/>
              <a:buChar char="•"/>
            </a:pP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We are working together to refine site specific decommissioning plans for transfer</a:t>
            </a:r>
          </a:p>
          <a:p>
            <a:pPr marL="285750" indent="-285750" fontAlgn="auto">
              <a:buFont typeface="Arial" panose="020B0604020202020204" pitchFamily="34" charset="0"/>
              <a:buChar char="•"/>
            </a:pP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Plans at the point of transfer will be refined for the short-medium term, and NRS will optimise for the long-term post-transfer</a:t>
            </a:r>
          </a:p>
        </p:txBody>
      </p:sp>
    </p:spTree>
    <p:extLst>
      <p:ext uri="{BB962C8B-B14F-4D97-AF65-F5344CB8AC3E}">
        <p14:creationId xmlns:p14="http://schemas.microsoft.com/office/powerpoint/2010/main" val="923738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DFloatVTI">
  <a:themeElements>
    <a:clrScheme name="NRS Brand Colours">
      <a:dk1>
        <a:srgbClr val="0F3D1F"/>
      </a:dk1>
      <a:lt1>
        <a:srgbClr val="F9F7E5"/>
      </a:lt1>
      <a:dk2>
        <a:srgbClr val="002409"/>
      </a:dk2>
      <a:lt2>
        <a:srgbClr val="FFFFFF"/>
      </a:lt2>
      <a:accent1>
        <a:srgbClr val="A2FF00"/>
      </a:accent1>
      <a:accent2>
        <a:srgbClr val="C5DD00"/>
      </a:accent2>
      <a:accent3>
        <a:srgbClr val="60D800"/>
      </a:accent3>
      <a:accent4>
        <a:srgbClr val="00545D"/>
      </a:accent4>
      <a:accent5>
        <a:srgbClr val="007B97"/>
      </a:accent5>
      <a:accent6>
        <a:srgbClr val="6EECFF"/>
      </a:accent6>
      <a:hlink>
        <a:srgbClr val="0066FF"/>
      </a:hlink>
      <a:folHlink>
        <a:srgbClr val="66669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ppt/theme/theme3.xml><?xml version="1.0" encoding="utf-8"?>
<a:theme xmlns:a="http://schemas.openxmlformats.org/drawingml/2006/main" name="Custom Design">
  <a:themeElements>
    <a:clrScheme name="Custom 1">
      <a:dk1>
        <a:sysClr val="windowText" lastClr="000000"/>
      </a:dk1>
      <a:lt1>
        <a:sysClr val="window" lastClr="FFFFFF"/>
      </a:lt1>
      <a:dk2>
        <a:srgbClr val="333F48"/>
      </a:dk2>
      <a:lt2>
        <a:srgbClr val="EEECE1"/>
      </a:lt2>
      <a:accent1>
        <a:srgbClr val="5C068C"/>
      </a:accent1>
      <a:accent2>
        <a:srgbClr val="007FA3"/>
      </a:accent2>
      <a:accent3>
        <a:srgbClr val="4C8C2B"/>
      </a:accent3>
      <a:accent4>
        <a:srgbClr val="E40046"/>
      </a:accent4>
      <a:accent5>
        <a:srgbClr val="FF671F"/>
      </a:accent5>
      <a:accent6>
        <a:srgbClr val="005E5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DA Corporate presentation - widescreen Oct 2022" id="{3123A890-2A21-489A-95D8-1A4903B7633B}" vid="{39ECE1E3-A8FC-4507-A3F3-4D1BEDA3345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521F2A64CFE243AD5E04ECCBCA527B" ma:contentTypeVersion="15" ma:contentTypeDescription="Create a new document." ma:contentTypeScope="" ma:versionID="cd1990d4d77ec8235c76d85b9b4186e3">
  <xsd:schema xmlns:xsd="http://www.w3.org/2001/XMLSchema" xmlns:xs="http://www.w3.org/2001/XMLSchema" xmlns:p="http://schemas.microsoft.com/office/2006/metadata/properties" xmlns:ns2="d32fcbef-e024-4b87-b5fe-80027bb7dfcb" xmlns:ns3="7a39c473-79f3-4695-ab83-514b11c89de2" targetNamespace="http://schemas.microsoft.com/office/2006/metadata/properties" ma:root="true" ma:fieldsID="3ec65cbe4b5656d7dc02a532feb27f17" ns2:_="" ns3:_="">
    <xsd:import namespace="d32fcbef-e024-4b87-b5fe-80027bb7dfcb"/>
    <xsd:import namespace="7a39c473-79f3-4695-ab83-514b11c89d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2fcbef-e024-4b87-b5fe-80027bb7df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e954356-0a14-44aa-aada-70cec6efac9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39c473-79f3-4695-ab83-514b11c89de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126e0cb-1470-402f-b401-ce18e4e3a3c9}" ma:internalName="TaxCatchAll" ma:showField="CatchAllData" ma:web="7a39c473-79f3-4695-ab83-514b11c89d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a39c473-79f3-4695-ab83-514b11c89de2" xsi:nil="true"/>
    <lcf76f155ced4ddcb4097134ff3c332f xmlns="d32fcbef-e024-4b87-b5fe-80027bb7dfcb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1BB0BD2-AB6A-40DB-8D80-3BA43F12B0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2fcbef-e024-4b87-b5fe-80027bb7dfcb"/>
    <ds:schemaRef ds:uri="7a39c473-79f3-4695-ab83-514b11c89d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6F3832E-D2FF-459F-8117-EAF34ED6BDCA}">
  <ds:schemaRefs>
    <ds:schemaRef ds:uri="http://purl.org/dc/elements/1.1/"/>
    <ds:schemaRef ds:uri="http://www.w3.org/XML/1998/namespace"/>
    <ds:schemaRef ds:uri="http://purl.org/dc/terms/"/>
    <ds:schemaRef ds:uri="d32fcbef-e024-4b87-b5fe-80027bb7dfcb"/>
    <ds:schemaRef ds:uri="7a39c473-79f3-4695-ab83-514b11c89d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FFB2A9B-5DBD-47D6-8C93-304E2C18083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599</Words>
  <Application>Microsoft Office PowerPoint</Application>
  <PresentationFormat>Widescreen</PresentationFormat>
  <Paragraphs>66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20" baseType="lpstr">
      <vt:lpstr>Arial</vt:lpstr>
      <vt:lpstr>Calibri</vt:lpstr>
      <vt:lpstr>Calibri Light</vt:lpstr>
      <vt:lpstr>EDF 2020</vt:lpstr>
      <vt:lpstr>EDF 2020 Light</vt:lpstr>
      <vt:lpstr>Frutiger LT 45 Light</vt:lpstr>
      <vt:lpstr>Segoe UI</vt:lpstr>
      <vt:lpstr>Segoe UI Semibold</vt:lpstr>
      <vt:lpstr>Segoe UI Semilight</vt:lpstr>
      <vt:lpstr>Silka</vt:lpstr>
      <vt:lpstr>Office Theme</vt:lpstr>
      <vt:lpstr>3DFloatVTI</vt:lpstr>
      <vt:lpstr>Custom Design</vt:lpstr>
      <vt:lpstr>PowerPoint Presentation</vt:lpstr>
      <vt:lpstr>PowerPoint Presentation</vt:lpstr>
      <vt:lpstr>Defuel efficiently</vt:lpstr>
      <vt:lpstr>PowerPoint Presentation</vt:lpstr>
      <vt:lpstr>PowerPoint Presentation</vt:lpstr>
      <vt:lpstr>Our mission</vt:lpstr>
      <vt:lpstr>Strategic Alignment across the group</vt:lpstr>
    </vt:vector>
  </TitlesOfParts>
  <Company>EDF Energy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Mccall Fiona</dc:creator>
  <cp:lastModifiedBy>Chloe Atkinson</cp:lastModifiedBy>
  <cp:revision>8</cp:revision>
  <dcterms:created xsi:type="dcterms:W3CDTF">2024-02-21T13:00:33Z</dcterms:created>
  <dcterms:modified xsi:type="dcterms:W3CDTF">2024-03-14T11:21:19Z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4443ded-827a-46bf-8c23-accc3d394867_Enabled">
    <vt:lpwstr>true</vt:lpwstr>
  </property>
  <property fmtid="{D5CDD505-2E9C-101B-9397-08002B2CF9AE}" pid="3" name="MSIP_Label_04443ded-827a-46bf-8c23-accc3d394867_SetDate">
    <vt:lpwstr>2024-02-21T13:09:43Z</vt:lpwstr>
  </property>
  <property fmtid="{D5CDD505-2E9C-101B-9397-08002B2CF9AE}" pid="4" name="MSIP_Label_04443ded-827a-46bf-8c23-accc3d394867_Method">
    <vt:lpwstr>Privileged</vt:lpwstr>
  </property>
  <property fmtid="{D5CDD505-2E9C-101B-9397-08002B2CF9AE}" pid="5" name="MSIP_Label_04443ded-827a-46bf-8c23-accc3d394867_Name">
    <vt:lpwstr>NOT PROTECTIVELY MARKED</vt:lpwstr>
  </property>
  <property fmtid="{D5CDD505-2E9C-101B-9397-08002B2CF9AE}" pid="6" name="MSIP_Label_04443ded-827a-46bf-8c23-accc3d394867_SiteId">
    <vt:lpwstr>75046e30-7443-48c1-89c4-f710fef78b2b</vt:lpwstr>
  </property>
  <property fmtid="{D5CDD505-2E9C-101B-9397-08002B2CF9AE}" pid="7" name="MSIP_Label_04443ded-827a-46bf-8c23-accc3d394867_ActionId">
    <vt:lpwstr>09e73c10-fd3a-499d-b108-aec0e182a00c</vt:lpwstr>
  </property>
  <property fmtid="{D5CDD505-2E9C-101B-9397-08002B2CF9AE}" pid="8" name="MSIP_Label_04443ded-827a-46bf-8c23-accc3d394867_ContentBits">
    <vt:lpwstr>0</vt:lpwstr>
  </property>
  <property fmtid="{D5CDD505-2E9C-101B-9397-08002B2CF9AE}" pid="9" name="MSIP_Label_b35f9bfb-163f-467e-86bc-6c065a8baa2c_Enabled">
    <vt:lpwstr>true</vt:lpwstr>
  </property>
  <property fmtid="{D5CDD505-2E9C-101B-9397-08002B2CF9AE}" pid="10" name="MSIP_Label_b35f9bfb-163f-467e-86bc-6c065a8baa2c_SetDate">
    <vt:lpwstr>2024-03-05T09:33:05Z</vt:lpwstr>
  </property>
  <property fmtid="{D5CDD505-2E9C-101B-9397-08002B2CF9AE}" pid="11" name="MSIP_Label_b35f9bfb-163f-467e-86bc-6c065a8baa2c_Method">
    <vt:lpwstr>Privileged</vt:lpwstr>
  </property>
  <property fmtid="{D5CDD505-2E9C-101B-9397-08002B2CF9AE}" pid="12" name="MSIP_Label_b35f9bfb-163f-467e-86bc-6c065a8baa2c_Name">
    <vt:lpwstr>Official</vt:lpwstr>
  </property>
  <property fmtid="{D5CDD505-2E9C-101B-9397-08002B2CF9AE}" pid="13" name="MSIP_Label_b35f9bfb-163f-467e-86bc-6c065a8baa2c_SiteId">
    <vt:lpwstr>8af7874e-5d8a-4685-85d9-93475ca367ef</vt:lpwstr>
  </property>
  <property fmtid="{D5CDD505-2E9C-101B-9397-08002B2CF9AE}" pid="14" name="MSIP_Label_b35f9bfb-163f-467e-86bc-6c065a8baa2c_ActionId">
    <vt:lpwstr>379db613-af79-4bc8-bf99-db1c9392cf89</vt:lpwstr>
  </property>
  <property fmtid="{D5CDD505-2E9C-101B-9397-08002B2CF9AE}" pid="15" name="MSIP_Label_b35f9bfb-163f-467e-86bc-6c065a8baa2c_ContentBits">
    <vt:lpwstr>3</vt:lpwstr>
  </property>
  <property fmtid="{D5CDD505-2E9C-101B-9397-08002B2CF9AE}" pid="16" name="ClassificationContentMarkingFooterLocations">
    <vt:lpwstr>Office Theme:10</vt:lpwstr>
  </property>
  <property fmtid="{D5CDD505-2E9C-101B-9397-08002B2CF9AE}" pid="17" name="ClassificationContentMarkingFooterText">
    <vt:lpwstr>OFFICIAL</vt:lpwstr>
  </property>
  <property fmtid="{D5CDD505-2E9C-101B-9397-08002B2CF9AE}" pid="18" name="ClassificationContentMarkingHeaderLocations">
    <vt:lpwstr>Office Theme:9</vt:lpwstr>
  </property>
  <property fmtid="{D5CDD505-2E9C-101B-9397-08002B2CF9AE}" pid="19" name="ClassificationContentMarkingHeaderText">
    <vt:lpwstr>OFFICIAL</vt:lpwstr>
  </property>
  <property fmtid="{D5CDD505-2E9C-101B-9397-08002B2CF9AE}" pid="20" name="ContentTypeId">
    <vt:lpwstr>0x01010034521F2A64CFE243AD5E04ECCBCA527B</vt:lpwstr>
  </property>
  <property fmtid="{D5CDD505-2E9C-101B-9397-08002B2CF9AE}" pid="21" name="MSIP_Label_002fffcc-0b75-4fc5-9391-81f23a104fec_Enabled">
    <vt:lpwstr>true</vt:lpwstr>
  </property>
  <property fmtid="{D5CDD505-2E9C-101B-9397-08002B2CF9AE}" pid="22" name="MSIP_Label_002fffcc-0b75-4fc5-9391-81f23a104fec_SetDate">
    <vt:lpwstr>2024-03-06T09:11:37Z</vt:lpwstr>
  </property>
  <property fmtid="{D5CDD505-2E9C-101B-9397-08002B2CF9AE}" pid="23" name="MSIP_Label_002fffcc-0b75-4fc5-9391-81f23a104fec_Method">
    <vt:lpwstr>Privileged</vt:lpwstr>
  </property>
  <property fmtid="{D5CDD505-2E9C-101B-9397-08002B2CF9AE}" pid="24" name="MSIP_Label_002fffcc-0b75-4fc5-9391-81f23a104fec_Name">
    <vt:lpwstr>OFFICIAL (not marked)</vt:lpwstr>
  </property>
  <property fmtid="{D5CDD505-2E9C-101B-9397-08002B2CF9AE}" pid="25" name="MSIP_Label_002fffcc-0b75-4fc5-9391-81f23a104fec_SiteId">
    <vt:lpwstr>ee032e7f-73e4-457a-a0c4-cfbe17e33ceb</vt:lpwstr>
  </property>
  <property fmtid="{D5CDD505-2E9C-101B-9397-08002B2CF9AE}" pid="26" name="MSIP_Label_002fffcc-0b75-4fc5-9391-81f23a104fec_ActionId">
    <vt:lpwstr>35ebd6fd-3f3d-4590-a8ce-85f1623a7b81</vt:lpwstr>
  </property>
  <property fmtid="{D5CDD505-2E9C-101B-9397-08002B2CF9AE}" pid="27" name="MSIP_Label_002fffcc-0b75-4fc5-9391-81f23a104fec_ContentBits">
    <vt:lpwstr>0</vt:lpwstr>
  </property>
</Properties>
</file>