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372" r:id="rId5"/>
    <p:sldId id="395" r:id="rId6"/>
    <p:sldId id="420" r:id="rId7"/>
    <p:sldId id="426" r:id="rId8"/>
    <p:sldId id="422" r:id="rId9"/>
    <p:sldId id="423" r:id="rId10"/>
    <p:sldId id="419" r:id="rId11"/>
    <p:sldId id="267" r:id="rId12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98D"/>
    <a:srgbClr val="004F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3" autoAdjust="0"/>
    <p:restoredTop sz="95030" autoAdjust="0"/>
  </p:normalViewPr>
  <p:slideViewPr>
    <p:cSldViewPr>
      <p:cViewPr varScale="1">
        <p:scale>
          <a:sx n="83" d="100"/>
          <a:sy n="83" d="100"/>
        </p:scale>
        <p:origin x="1478" y="6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AD72FAD-0FD6-42EF-86D3-D82D6160802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5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ACC83AD-F5AB-4034-8735-939940A46CA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5"/>
          </a:xfrm>
          <a:prstGeom prst="rect">
            <a:avLst/>
          </a:prstGeom>
        </p:spPr>
        <p:txBody>
          <a:bodyPr vert="horz" lIns="95561" tIns="47781" rIns="95561" bIns="47781" rtlCol="0"/>
          <a:lstStyle>
            <a:lvl1pPr algn="r">
              <a:defRPr sz="1300"/>
            </a:lvl1pPr>
          </a:lstStyle>
          <a:p>
            <a:fld id="{224C73CD-6FF8-419B-893B-DC3C43930515}" type="datetimeFigureOut">
              <a:rPr lang="en-GB" smtClean="0"/>
              <a:t>26/06/2024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FDF006C-4AD0-476D-99B2-32D5AC5240C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4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l">
              <a:defRPr sz="13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CCF67BB-C052-43D5-918D-1C2C322607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4"/>
          </a:xfrm>
          <a:prstGeom prst="rect">
            <a:avLst/>
          </a:prstGeom>
        </p:spPr>
        <p:txBody>
          <a:bodyPr vert="horz" lIns="95561" tIns="47781" rIns="95561" bIns="47781" rtlCol="0" anchor="b"/>
          <a:lstStyle>
            <a:lvl1pPr algn="r">
              <a:defRPr sz="1300"/>
            </a:lvl1pPr>
          </a:lstStyle>
          <a:p>
            <a:fld id="{064A76E5-D50D-4F41-9065-4708136F86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56792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9DEE73-E221-4CB8-88CF-B436BCA07A6C}" type="datetimeFigureOut">
              <a:rPr lang="en-GB" smtClean="0"/>
              <a:t>26/06/2024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E7DF29-4B32-4589-8984-E12C0B1E376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59340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0E7DF29-4B32-4589-8984-E12C0B1E376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38811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99BA7F5-75B0-5A46-9CA2-875D8389A8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5536" y="3786609"/>
            <a:ext cx="3600400" cy="1442591"/>
          </a:xfrm>
        </p:spPr>
        <p:txBody>
          <a:bodyPr lIns="0" tIns="0" rIns="0" bIns="0" anchor="t" anchorCtr="0"/>
          <a:lstStyle>
            <a:lvl1pPr algn="l">
              <a:defRPr sz="3000" b="1" i="0">
                <a:solidFill>
                  <a:srgbClr val="00798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95536" y="5373216"/>
            <a:ext cx="3096344" cy="288032"/>
          </a:xfrm>
        </p:spPr>
        <p:txBody>
          <a:bodyPr vert="horz" lIns="0" tIns="0" rIns="0" bIns="0"/>
          <a:lstStyle>
            <a:lvl1pPr marL="0" indent="0" algn="l">
              <a:buNone/>
              <a:defRPr sz="1200" b="0" i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Date: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80D8632-362C-734E-9530-F069EF70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5537" y="6097123"/>
            <a:ext cx="1944216" cy="288032"/>
          </a:xfrm>
        </p:spPr>
        <p:txBody>
          <a:bodyPr lIns="0" tIns="0" rIns="0" bIns="0"/>
          <a:lstStyle>
            <a:lvl1pPr>
              <a:buNone/>
              <a:defRPr sz="1400" b="1" i="0">
                <a:solidFill>
                  <a:srgbClr val="00798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Name</a:t>
            </a:r>
            <a:endParaRPr lang="en-US" dirty="0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7AA353F2-6D37-4540-9E84-481B3EAB36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5537" y="6309320"/>
            <a:ext cx="1944216" cy="288032"/>
          </a:xfrm>
        </p:spPr>
        <p:txBody>
          <a:bodyPr lIns="0" tIns="0" rIns="0" bIns="0"/>
          <a:lstStyle>
            <a:lvl1pPr>
              <a:buNone/>
              <a:defRPr sz="1000" b="0" i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Job title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99BA7F5-75B0-5A46-9CA2-875D8389A8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908720"/>
            <a:ext cx="4824536" cy="1872208"/>
          </a:xfrm>
        </p:spPr>
        <p:txBody>
          <a:bodyPr lIns="0" tIns="0" rIns="0" bIns="0" anchor="t" anchorCtr="0"/>
          <a:lstStyle>
            <a:lvl1pPr algn="r">
              <a:defRPr sz="4400" b="1" i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5715008" y="3068960"/>
            <a:ext cx="3096344" cy="288032"/>
          </a:xfrm>
        </p:spPr>
        <p:txBody>
          <a:bodyPr vert="horz" lIns="0" tIns="0" rIns="0" bIns="0"/>
          <a:lstStyle>
            <a:lvl1pPr marL="0" indent="0" algn="r">
              <a:buNone/>
              <a:defRPr sz="1200" b="0" i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Date: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80D8632-362C-734E-9530-F069EF70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4509120"/>
            <a:ext cx="2880319" cy="288032"/>
          </a:xfrm>
        </p:spPr>
        <p:txBody>
          <a:bodyPr lIns="0" tIns="0" rIns="0" bIns="0"/>
          <a:lstStyle>
            <a:lvl1pPr>
              <a:buNone/>
              <a:defRPr sz="2200" b="1" i="0">
                <a:solidFill>
                  <a:srgbClr val="00798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Name</a:t>
            </a:r>
            <a:endParaRPr lang="en-US" dirty="0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7AA353F2-6D37-4540-9E84-481B3EAB36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5537" y="4869160"/>
            <a:ext cx="2880318" cy="288032"/>
          </a:xfrm>
        </p:spPr>
        <p:txBody>
          <a:bodyPr lIns="0" tIns="0" rIns="0" bIns="0"/>
          <a:lstStyle>
            <a:lvl1pPr>
              <a:buNone/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Job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52485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, application&#10;&#10;Description automatically generated">
            <a:extLst>
              <a:ext uri="{FF2B5EF4-FFF2-40B4-BE49-F238E27FC236}">
                <a16:creationId xmlns:a16="http://schemas.microsoft.com/office/drawing/2014/main" id="{B7587086-42F4-5044-97FE-B02167D6B7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9792" y="1931751"/>
            <a:ext cx="3610744" cy="3384376"/>
          </a:xfrm>
        </p:spPr>
        <p:txBody>
          <a:bodyPr lIns="0" tIns="0" rIns="0" bIns="0"/>
          <a:lstStyle>
            <a:lvl1pPr>
              <a:buFont typeface="Arial" panose="020B0604020202020204" pitchFamily="34" charset="0"/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0" indent="-205200">
              <a:buFont typeface="Arial" panose="020B0604020202020204" pitchFamily="34" charset="0"/>
              <a:buChar char="•"/>
              <a:defRPr sz="140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528" y="621855"/>
            <a:ext cx="6104688" cy="574897"/>
          </a:xfrm>
        </p:spPr>
        <p:txBody>
          <a:bodyPr lIns="0" tIns="0" rIns="0" bIns="0" anchor="t" anchorCtr="0"/>
          <a:lstStyle>
            <a:lvl1pPr algn="l">
              <a:defRPr sz="3000" b="1" i="0">
                <a:solidFill>
                  <a:srgbClr val="00798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4D15456-F18C-5D4A-8E94-21436174DFCA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4644008" y="1916832"/>
            <a:ext cx="3888432" cy="3384375"/>
          </a:xfrm>
        </p:spPr>
        <p:txBody>
          <a:bodyPr/>
          <a:lstStyle>
            <a:lvl1pPr marL="0" indent="0">
              <a:buNone/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, application&#10;&#10;Description automatically generated">
            <a:extLst>
              <a:ext uri="{FF2B5EF4-FFF2-40B4-BE49-F238E27FC236}">
                <a16:creationId xmlns:a16="http://schemas.microsoft.com/office/drawing/2014/main" id="{B7587086-42F4-5044-97FE-B02167D6B79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11528" y="621855"/>
            <a:ext cx="6104688" cy="574897"/>
          </a:xfrm>
        </p:spPr>
        <p:txBody>
          <a:bodyPr lIns="0" tIns="0" rIns="0" bIns="0" anchor="t" anchorCtr="0"/>
          <a:lstStyle>
            <a:lvl1pPr algn="l">
              <a:defRPr sz="3000" b="1" i="0">
                <a:solidFill>
                  <a:srgbClr val="00798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54D15456-F18C-5D4A-8E94-21436174DFCA}"/>
              </a:ext>
            </a:extLst>
          </p:cNvPr>
          <p:cNvSpPr>
            <a:spLocks noGrp="1"/>
          </p:cNvSpPr>
          <p:nvPr>
            <p:ph type="pic" idx="10"/>
          </p:nvPr>
        </p:nvSpPr>
        <p:spPr>
          <a:xfrm>
            <a:off x="611560" y="1556792"/>
            <a:ext cx="7920880" cy="4176464"/>
          </a:xfrm>
        </p:spPr>
        <p:txBody>
          <a:bodyPr/>
          <a:lstStyle>
            <a:lvl1pPr marL="0" indent="0">
              <a:buNone/>
              <a:defRPr sz="12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9642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99BA7F5-75B0-5A46-9CA2-875D8389A8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2636912"/>
            <a:ext cx="4824536" cy="1872208"/>
          </a:xfrm>
        </p:spPr>
        <p:txBody>
          <a:bodyPr lIns="0" tIns="0" rIns="0" bIns="0" anchor="t" anchorCtr="0"/>
          <a:lstStyle>
            <a:lvl1pPr algn="r">
              <a:defRPr sz="4400" b="1" i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521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399BA7F5-75B0-5A46-9CA2-875D8389A8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995936" y="1916832"/>
            <a:ext cx="4824536" cy="1008112"/>
          </a:xfrm>
        </p:spPr>
        <p:txBody>
          <a:bodyPr lIns="0" tIns="0" rIns="0" bIns="0" anchor="t" anchorCtr="0"/>
          <a:lstStyle>
            <a:lvl1pPr algn="r">
              <a:defRPr sz="4400" b="1" i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Thank you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480D8632-362C-734E-9530-F069EF70109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95536" y="3717032"/>
            <a:ext cx="2880319" cy="371456"/>
          </a:xfrm>
        </p:spPr>
        <p:txBody>
          <a:bodyPr lIns="0" tIns="0" rIns="0" bIns="0"/>
          <a:lstStyle>
            <a:lvl1pPr>
              <a:buNone/>
              <a:defRPr sz="2200" b="1" i="0">
                <a:solidFill>
                  <a:srgbClr val="00798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Name</a:t>
            </a:r>
            <a:endParaRPr lang="en-US" dirty="0"/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7AA353F2-6D37-4540-9E84-481B3EAB368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95537" y="4005064"/>
            <a:ext cx="2880318" cy="288032"/>
          </a:xfrm>
        </p:spPr>
        <p:txBody>
          <a:bodyPr lIns="0" tIns="0" rIns="0" bIns="0"/>
          <a:lstStyle>
            <a:lvl1pPr>
              <a:buNone/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Job title</a:t>
            </a:r>
            <a:endParaRPr lang="en-US" dirty="0"/>
          </a:p>
        </p:txBody>
      </p:sp>
      <p:sp>
        <p:nvSpPr>
          <p:cNvPr id="7" name="Text Placeholder 14">
            <a:extLst>
              <a:ext uri="{FF2B5EF4-FFF2-40B4-BE49-F238E27FC236}">
                <a16:creationId xmlns:a16="http://schemas.microsoft.com/office/drawing/2014/main" id="{85B73377-65B7-2F47-AC9E-4A2E23A2EE1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395537" y="4437112"/>
            <a:ext cx="2880318" cy="288032"/>
          </a:xfrm>
        </p:spPr>
        <p:txBody>
          <a:bodyPr lIns="0" tIns="0" rIns="0" bIns="0"/>
          <a:lstStyle>
            <a:lvl1pPr>
              <a:buNone/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Email</a:t>
            </a:r>
            <a:endParaRPr lang="en-US" dirty="0"/>
          </a:p>
        </p:txBody>
      </p:sp>
      <p:sp>
        <p:nvSpPr>
          <p:cNvPr id="8" name="Text Placeholder 14">
            <a:extLst>
              <a:ext uri="{FF2B5EF4-FFF2-40B4-BE49-F238E27FC236}">
                <a16:creationId xmlns:a16="http://schemas.microsoft.com/office/drawing/2014/main" id="{180843A2-09B4-814D-9CEF-A87B256BED1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95537" y="4684000"/>
            <a:ext cx="2880318" cy="288032"/>
          </a:xfrm>
        </p:spPr>
        <p:txBody>
          <a:bodyPr lIns="0" tIns="0" rIns="0" bIns="0"/>
          <a:lstStyle>
            <a:lvl1pPr>
              <a:buNone/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Tel</a:t>
            </a:r>
            <a:endParaRPr lang="en-US" dirty="0"/>
          </a:p>
        </p:txBody>
      </p:sp>
      <p:sp>
        <p:nvSpPr>
          <p:cNvPr id="10" name="Text Placeholder 14">
            <a:extLst>
              <a:ext uri="{FF2B5EF4-FFF2-40B4-BE49-F238E27FC236}">
                <a16:creationId xmlns:a16="http://schemas.microsoft.com/office/drawing/2014/main" id="{822200D6-656E-7F4E-B936-1E184B99D1A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95537" y="6069320"/>
            <a:ext cx="2880318" cy="288032"/>
          </a:xfrm>
        </p:spPr>
        <p:txBody>
          <a:bodyPr lIns="0" tIns="0" rIns="0" bIns="0"/>
          <a:lstStyle>
            <a:lvl1pPr>
              <a:buNone/>
              <a:defRPr sz="1400" b="1" i="0">
                <a:solidFill>
                  <a:srgbClr val="00798D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www.nuleaf.org.uk</a:t>
            </a:r>
            <a:endParaRPr lang="en-US" dirty="0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3D831435-9545-9348-B760-81A624BFD0B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952" y="5111328"/>
            <a:ext cx="338616" cy="33861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740CB3B2-87F0-0449-9A2D-E15CB160EFD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192" y="5433568"/>
            <a:ext cx="177800" cy="177800"/>
          </a:xfrm>
          <a:prstGeom prst="rect">
            <a:avLst/>
          </a:prstGeom>
        </p:spPr>
      </p:pic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0EE2DDFE-8761-6243-B134-6D1AEED7E31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83568" y="5157192"/>
            <a:ext cx="2880318" cy="288032"/>
          </a:xfrm>
        </p:spPr>
        <p:txBody>
          <a:bodyPr lIns="0" tIns="0" rIns="0" bIns="0"/>
          <a:lstStyle>
            <a:lvl1pPr>
              <a:buNone/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@twitter</a:t>
            </a:r>
            <a:endParaRPr lang="en-US" dirty="0"/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3AB84526-E6DE-944B-8728-1E55B15D8BA5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83568" y="5413688"/>
            <a:ext cx="2880318" cy="288032"/>
          </a:xfrm>
        </p:spPr>
        <p:txBody>
          <a:bodyPr lIns="0" tIns="0" rIns="0" bIns="0"/>
          <a:lstStyle>
            <a:lvl1pPr>
              <a:buNone/>
              <a:defRPr sz="1400" b="0" i="0">
                <a:solidFill>
                  <a:schemeClr val="tx1">
                    <a:lumMod val="50000"/>
                    <a:lumOff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>
              <a:buNone/>
              <a:defRPr/>
            </a:lvl2pPr>
            <a:lvl3pPr>
              <a:buNone/>
              <a:defRPr/>
            </a:lvl3pPr>
            <a:lvl4pPr>
              <a:buNone/>
              <a:defRPr/>
            </a:lvl4pPr>
            <a:lvl5pPr>
              <a:buNone/>
              <a:defRPr/>
            </a:lvl5pPr>
          </a:lstStyle>
          <a:p>
            <a:pPr lvl="0"/>
            <a:r>
              <a:rPr lang="en-GB" dirty="0"/>
              <a:t>@</a:t>
            </a:r>
            <a:r>
              <a:rPr lang="en-GB" dirty="0" err="1"/>
              <a:t>linkedin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1907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5410944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277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763688" y="6356350"/>
            <a:ext cx="10801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69B6A2-3189-4AAE-B434-1E5EA098AA45}" type="datetimeFigureOut">
              <a:rPr lang="en-US" smtClean="0"/>
              <a:pPr/>
              <a:t>6/26/2024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31759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0405C-1705-4A9F-9981-C93E82FEF1B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8" r:id="rId2"/>
    <p:sldLayoutId id="2147483650" r:id="rId3"/>
    <p:sldLayoutId id="2147483659" r:id="rId4"/>
    <p:sldLayoutId id="2147483660" r:id="rId5"/>
    <p:sldLayoutId id="2147483661" r:id="rId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philipmatthews@nuleaf.org.uk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DFC3F7-64F9-D449-88A4-0741BEE147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5536" y="3786609"/>
            <a:ext cx="4104456" cy="1442591"/>
          </a:xfrm>
        </p:spPr>
        <p:txBody>
          <a:bodyPr>
            <a:normAutofit/>
          </a:bodyPr>
          <a:lstStyle/>
          <a:p>
            <a:r>
              <a:rPr lang="en-GB" sz="1800" b="1" dirty="0">
                <a:effectLst/>
                <a:latin typeface="Tahoma" panose="020B0604030504040204" pitchFamily="34" charset="0"/>
              </a:rPr>
              <a:t>Ensuring Effective NDA Community and Stakeholder Engagement </a:t>
            </a:r>
            <a:br>
              <a:rPr lang="en-GB" sz="1800" b="1" dirty="0">
                <a:effectLst/>
                <a:latin typeface="Tahoma" panose="020B0604030504040204" pitchFamily="34" charset="0"/>
              </a:rPr>
            </a:br>
            <a:r>
              <a:rPr lang="en-GB" sz="1800" b="1" dirty="0">
                <a:effectLst/>
                <a:latin typeface="Tahoma" panose="020B0604030504040204" pitchFamily="34" charset="0"/>
              </a:rPr>
              <a:t>– The </a:t>
            </a:r>
            <a:r>
              <a:rPr lang="en-GB" sz="1800" b="1" dirty="0" err="1">
                <a:effectLst/>
                <a:latin typeface="Tahoma" panose="020B0604030504040204" pitchFamily="34" charset="0"/>
              </a:rPr>
              <a:t>Nuleaf</a:t>
            </a:r>
            <a:r>
              <a:rPr lang="en-GB" sz="1800" b="1" dirty="0">
                <a:effectLst/>
                <a:latin typeface="Tahoma" panose="020B0604030504040204" pitchFamily="34" charset="0"/>
              </a:rPr>
              <a:t> View </a:t>
            </a:r>
            <a:br>
              <a:rPr lang="en-GB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63244A5-AFC4-1E41-97C5-25616D97D5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536" y="5479053"/>
            <a:ext cx="3528392" cy="288032"/>
          </a:xfrm>
        </p:spPr>
        <p:txBody>
          <a:bodyPr>
            <a:normAutofit/>
          </a:bodyPr>
          <a:lstStyle/>
          <a:p>
            <a:r>
              <a:rPr lang="en-US" dirty="0"/>
              <a:t>Presentation to </a:t>
            </a:r>
            <a:r>
              <a:rPr lang="en-US" dirty="0" err="1"/>
              <a:t>Nuleaf</a:t>
            </a:r>
            <a:r>
              <a:rPr lang="en-US" dirty="0"/>
              <a:t> Annual Meeting June 2024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536B98-F198-D34C-A8B8-DD67D6C03AA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Steve Smith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B550C59-5FB4-2B43-A075-A6117404D09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Consultant</a:t>
            </a:r>
          </a:p>
        </p:txBody>
      </p:sp>
    </p:spTree>
    <p:extLst>
      <p:ext uri="{BB962C8B-B14F-4D97-AF65-F5344CB8AC3E}">
        <p14:creationId xmlns:p14="http://schemas.microsoft.com/office/powerpoint/2010/main" val="5358496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03157B2-EC88-1E4C-A86F-0866C8633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2348880"/>
            <a:ext cx="4608512" cy="3225441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altLang="en-US" sz="1900" dirty="0"/>
              <a:t>Introduction and Background to Study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1900" dirty="0"/>
              <a:t>Purpose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1900" dirty="0"/>
              <a:t>Proposal/Process/Timescales/Outputs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1900" dirty="0"/>
              <a:t>Workshop</a:t>
            </a:r>
          </a:p>
          <a:p>
            <a:pPr>
              <a:buFont typeface="Arial" panose="020B0604020202020204" pitchFamily="34" charset="0"/>
              <a:buChar char="•"/>
            </a:pPr>
            <a:endParaRPr lang="en-GB" altLang="en-US" sz="17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6104688" cy="574897"/>
          </a:xfrm>
        </p:spPr>
        <p:txBody>
          <a:bodyPr>
            <a:noAutofit/>
          </a:bodyPr>
          <a:lstStyle/>
          <a:p>
            <a:r>
              <a:rPr lang="en-GB" sz="2400" b="1" dirty="0">
                <a:effectLst/>
                <a:latin typeface="Tahoma" panose="020B0604030504040204" pitchFamily="34" charset="0"/>
              </a:rPr>
              <a:t>Ensuring Effective NDA Community and Stakeholder Engagement</a:t>
            </a:r>
            <a:r>
              <a:rPr lang="en-GB" sz="2400" dirty="0"/>
              <a:t> </a:t>
            </a:r>
            <a:r>
              <a:rPr lang="en-GB" sz="2400" b="1" dirty="0">
                <a:effectLst/>
                <a:latin typeface="Tahoma" panose="020B0604030504040204" pitchFamily="34" charset="0"/>
              </a:rPr>
              <a:t>– The </a:t>
            </a:r>
            <a:r>
              <a:rPr lang="en-GB" sz="2400" b="1" dirty="0" err="1">
                <a:effectLst/>
                <a:latin typeface="Tahoma" panose="020B0604030504040204" pitchFamily="34" charset="0"/>
              </a:rPr>
              <a:t>Nuleaf</a:t>
            </a:r>
            <a:r>
              <a:rPr lang="en-GB" sz="2400" b="1" dirty="0">
                <a:effectLst/>
                <a:latin typeface="Tahoma" panose="020B0604030504040204" pitchFamily="34" charset="0"/>
              </a:rPr>
              <a:t> View </a:t>
            </a:r>
            <a:endParaRPr lang="en-GB" altLang="en-US" sz="2400" dirty="0"/>
          </a:p>
        </p:txBody>
      </p:sp>
      <p:pic>
        <p:nvPicPr>
          <p:cNvPr id="4" name="Picture Placeholder 3">
            <a:extLst>
              <a:ext uri="{FF2B5EF4-FFF2-40B4-BE49-F238E27FC236}">
                <a16:creationId xmlns:a16="http://schemas.microsoft.com/office/drawing/2014/main" id="{C57154D1-77DE-9E75-27A9-75FBB51C983E}"/>
              </a:ext>
            </a:extLst>
          </p:cNvPr>
          <p:cNvPicPr>
            <a:picLocks noGrp="1" noChangeAspect="1"/>
          </p:cNvPicPr>
          <p:nvPr>
            <p:ph type="pic" idx="10"/>
          </p:nvPr>
        </p:nvPicPr>
        <p:blipFill>
          <a:blip r:embed="rId2"/>
          <a:srcRect l="8511" r="8511"/>
          <a:stretch>
            <a:fillRect/>
          </a:stretch>
        </p:blipFill>
        <p:spPr>
          <a:xfrm>
            <a:off x="5004048" y="1988840"/>
            <a:ext cx="3888432" cy="3585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24301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03157B2-EC88-1E4C-A86F-0866C8633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544" y="1931749"/>
            <a:ext cx="4590280" cy="3225441"/>
          </a:xfrm>
        </p:spPr>
        <p:txBody>
          <a:bodyPr>
            <a:normAutofit/>
          </a:bodyPr>
          <a:lstStyle/>
          <a:p>
            <a:pPr marL="0" indent="0"/>
            <a:r>
              <a:rPr lang="en-GB" altLang="en-US" sz="1900" dirty="0"/>
              <a:t>Introduction and Background to Study </a:t>
            </a:r>
          </a:p>
          <a:p>
            <a:pPr marL="0" indent="0"/>
            <a:endParaRPr lang="en-GB" altLang="en-US" sz="19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1600" dirty="0"/>
              <a:t>NDA established in 2004 via the Energy Act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1600" dirty="0"/>
              <a:t>Included a requirement to engage with local communities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1600" dirty="0"/>
              <a:t>Much has changed since then – more change in the future – </a:t>
            </a:r>
            <a:r>
              <a:rPr lang="en-GB" altLang="en-US" sz="1600" dirty="0" err="1"/>
              <a:t>eg</a:t>
            </a:r>
            <a:r>
              <a:rPr lang="en-GB" altLang="en-US" sz="1600" dirty="0"/>
              <a:t> decom of AGR fleet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1600" dirty="0"/>
              <a:t>Local authorities are key stakeholders for NDA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1600" dirty="0" err="1"/>
              <a:t>Nuleaf</a:t>
            </a:r>
            <a:r>
              <a:rPr lang="en-GB" altLang="en-US" sz="1600" dirty="0"/>
              <a:t> key role in facilitating views of local authorities on nuclear legacy issues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1600" dirty="0"/>
              <a:t>NDA SSG study</a:t>
            </a:r>
          </a:p>
          <a:p>
            <a:pPr>
              <a:buFont typeface="Arial" panose="020B0604020202020204" pitchFamily="34" charset="0"/>
              <a:buChar char="•"/>
            </a:pPr>
            <a:endParaRPr lang="en-GB" altLang="en-US" sz="1600" dirty="0"/>
          </a:p>
          <a:p>
            <a:pPr>
              <a:buFont typeface="Arial" panose="020B0604020202020204" pitchFamily="34" charset="0"/>
              <a:buChar char="•"/>
            </a:pPr>
            <a:endParaRPr lang="en-GB" altLang="en-US" sz="1700" dirty="0"/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6104688" cy="574897"/>
          </a:xfrm>
        </p:spPr>
        <p:txBody>
          <a:bodyPr>
            <a:noAutofit/>
          </a:bodyPr>
          <a:lstStyle/>
          <a:p>
            <a:r>
              <a:rPr lang="en-GB" sz="2400" b="1" dirty="0">
                <a:effectLst/>
                <a:latin typeface="Tahoma" panose="020B0604030504040204" pitchFamily="34" charset="0"/>
              </a:rPr>
              <a:t>Ensuring Effective NDA Community and Stakeholder Engagement</a:t>
            </a:r>
            <a:r>
              <a:rPr lang="en-GB" sz="2400" dirty="0"/>
              <a:t> </a:t>
            </a:r>
            <a:r>
              <a:rPr lang="en-GB" sz="2400" b="1" dirty="0">
                <a:effectLst/>
                <a:latin typeface="Tahoma" panose="020B0604030504040204" pitchFamily="34" charset="0"/>
              </a:rPr>
              <a:t>– The </a:t>
            </a:r>
            <a:r>
              <a:rPr lang="en-GB" sz="2400" b="1" dirty="0" err="1">
                <a:effectLst/>
                <a:latin typeface="Tahoma" panose="020B0604030504040204" pitchFamily="34" charset="0"/>
              </a:rPr>
              <a:t>Nuleaf</a:t>
            </a:r>
            <a:r>
              <a:rPr lang="en-GB" sz="2400" b="1" dirty="0">
                <a:effectLst/>
                <a:latin typeface="Tahoma" panose="020B0604030504040204" pitchFamily="34" charset="0"/>
              </a:rPr>
              <a:t> View </a:t>
            </a:r>
            <a:endParaRPr lang="en-GB" altLang="en-US" sz="2400" dirty="0"/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21A79104-A9DC-DD8B-67E6-1F89850C727F}"/>
              </a:ext>
            </a:extLst>
          </p:cNvPr>
          <p:cNvPicPr>
            <a:picLocks noGrp="1" noChangeAspect="1" noChangeArrowheads="1"/>
          </p:cNvPicPr>
          <p:nvPr>
            <p:ph type="pic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5" r="15825"/>
          <a:stretch>
            <a:fillRect/>
          </a:stretch>
        </p:blipFill>
        <p:spPr bwMode="auto">
          <a:xfrm>
            <a:off x="5508104" y="2219782"/>
            <a:ext cx="3228186" cy="264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918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03157B2-EC88-1E4C-A86F-0866C8633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772816"/>
            <a:ext cx="6768752" cy="5184576"/>
          </a:xfrm>
        </p:spPr>
        <p:txBody>
          <a:bodyPr>
            <a:normAutofit/>
          </a:bodyPr>
          <a:lstStyle/>
          <a:p>
            <a:pPr marL="0" indent="0"/>
            <a:r>
              <a:rPr lang="en-GB" altLang="en-US" sz="1900" dirty="0"/>
              <a:t>Purpose of Study</a:t>
            </a:r>
          </a:p>
          <a:p>
            <a:pPr marL="0" indent="0"/>
            <a:endParaRPr lang="en-GB" altLang="en-US" sz="19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1600" dirty="0"/>
              <a:t>Consider current stakeholder landscape and assess </a:t>
            </a:r>
          </a:p>
          <a:p>
            <a:pPr marL="0" indent="0"/>
            <a:r>
              <a:rPr lang="en-GB" altLang="en-US" sz="1600" dirty="0"/>
              <a:t>     effectiveness of current arrangements for stakeholder </a:t>
            </a:r>
          </a:p>
          <a:p>
            <a:pPr marL="0" indent="0"/>
            <a:r>
              <a:rPr lang="en-GB" altLang="en-US" sz="1600" dirty="0"/>
              <a:t>     engagement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1600" dirty="0"/>
              <a:t>Gather views from Nuleaf members on current and </a:t>
            </a:r>
          </a:p>
          <a:p>
            <a:pPr marL="0" indent="0"/>
            <a:r>
              <a:rPr lang="en-GB" altLang="en-US" sz="1600" dirty="0"/>
              <a:t>     future NDA local authority and community engagement </a:t>
            </a:r>
          </a:p>
          <a:p>
            <a:pPr marL="0" indent="0"/>
            <a:r>
              <a:rPr lang="en-GB" altLang="en-US" sz="1600" dirty="0"/>
              <a:t>     activities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1600" dirty="0"/>
              <a:t>Review best practice nationally and internationally – in terms of comparable industries and other countries nuclear engagement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1600" dirty="0"/>
              <a:t>Help shape NDAs approaches to stakeholder engagement in the future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1600" dirty="0"/>
              <a:t>Set out a clear role for </a:t>
            </a:r>
            <a:r>
              <a:rPr lang="en-GB" altLang="en-US" sz="1600" dirty="0" err="1"/>
              <a:t>Nuleaf</a:t>
            </a:r>
            <a:r>
              <a:rPr lang="en-GB" altLang="en-US" sz="1600" dirty="0"/>
              <a:t> within the evolving stakeholder landscape, one that supports local engagement by our member authorities and complements SSG etc</a:t>
            </a:r>
            <a:endParaRPr lang="en-GB" altLang="en-US" sz="1600" i="1" dirty="0"/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1600" dirty="0"/>
              <a:t>Raise the profile of </a:t>
            </a:r>
            <a:r>
              <a:rPr lang="en-GB" altLang="en-US" sz="1600" dirty="0" err="1"/>
              <a:t>Nuleaf</a:t>
            </a:r>
            <a:r>
              <a:rPr lang="en-GB" altLang="en-US" sz="1600" dirty="0"/>
              <a:t> with existing and potential local authority members </a:t>
            </a:r>
          </a:p>
          <a:p>
            <a:pPr marL="0" indent="0"/>
            <a:r>
              <a:rPr lang="en-US" sz="1600" i="1" dirty="0"/>
              <a:t>  </a:t>
            </a:r>
          </a:p>
        </p:txBody>
      </p:sp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6104688" cy="574897"/>
          </a:xfrm>
        </p:spPr>
        <p:txBody>
          <a:bodyPr>
            <a:noAutofit/>
          </a:bodyPr>
          <a:lstStyle/>
          <a:p>
            <a:r>
              <a:rPr lang="en-GB" sz="2400" b="1" dirty="0">
                <a:effectLst/>
                <a:latin typeface="Tahoma" panose="020B0604030504040204" pitchFamily="34" charset="0"/>
              </a:rPr>
              <a:t>Ensuring Effective NDA Community and Stakeholder Engagement</a:t>
            </a:r>
            <a:r>
              <a:rPr lang="en-GB" sz="2400" dirty="0"/>
              <a:t> </a:t>
            </a:r>
            <a:r>
              <a:rPr lang="en-GB" sz="2400" b="1" dirty="0">
                <a:effectLst/>
                <a:latin typeface="Tahoma" panose="020B0604030504040204" pitchFamily="34" charset="0"/>
              </a:rPr>
              <a:t>– The </a:t>
            </a:r>
            <a:r>
              <a:rPr lang="en-GB" sz="2400" b="1" dirty="0" err="1">
                <a:effectLst/>
                <a:latin typeface="Tahoma" panose="020B0604030504040204" pitchFamily="34" charset="0"/>
              </a:rPr>
              <a:t>Nuleaf</a:t>
            </a:r>
            <a:r>
              <a:rPr lang="en-GB" sz="2400" b="1" dirty="0">
                <a:effectLst/>
                <a:latin typeface="Tahoma" panose="020B0604030504040204" pitchFamily="34" charset="0"/>
              </a:rPr>
              <a:t> View </a:t>
            </a:r>
            <a:endParaRPr lang="en-GB" altLang="en-US" sz="2400" dirty="0"/>
          </a:p>
        </p:txBody>
      </p:sp>
      <p:pic>
        <p:nvPicPr>
          <p:cNvPr id="3" name="Picture Placeholder 2">
            <a:extLst>
              <a:ext uri="{FF2B5EF4-FFF2-40B4-BE49-F238E27FC236}">
                <a16:creationId xmlns:a16="http://schemas.microsoft.com/office/drawing/2014/main" id="{1FC0088B-5124-6C9B-F241-54988033DC80}"/>
              </a:ext>
            </a:extLst>
          </p:cNvPr>
          <p:cNvPicPr>
            <a:picLocks noGrp="1" noChangeAspect="1" noChangeArrowheads="1"/>
          </p:cNvPicPr>
          <p:nvPr>
            <p:ph type="pic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81" r="8481"/>
          <a:stretch>
            <a:fillRect/>
          </a:stretch>
        </p:blipFill>
        <p:spPr bwMode="auto">
          <a:xfrm>
            <a:off x="5737916" y="1484785"/>
            <a:ext cx="3226572" cy="2736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11758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03157B2-EC88-1E4C-A86F-0866C8633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988840"/>
            <a:ext cx="5616624" cy="3816424"/>
          </a:xfrm>
        </p:spPr>
        <p:txBody>
          <a:bodyPr>
            <a:normAutofit fontScale="70000" lnSpcReduction="20000"/>
          </a:bodyPr>
          <a:lstStyle/>
          <a:p>
            <a:pPr marL="0" indent="0"/>
            <a:r>
              <a:rPr lang="en-GB" altLang="en-US" sz="2700" dirty="0"/>
              <a:t>Proposal/Process/Timescales/Outputs</a:t>
            </a:r>
          </a:p>
          <a:p>
            <a:pPr marL="0" indent="0"/>
            <a:endParaRPr lang="en-GB" altLang="en-US" sz="19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2300" dirty="0"/>
              <a:t>3 phases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2300" dirty="0"/>
              <a:t>1 assess effectiveness of current arrangements for stakeholder engagement across the NDA estate and assess effectiveness of  Nuleaf representing Local Authorities. 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2300" dirty="0"/>
              <a:t>2 in depth and wider consultation with current stakeholders and interested communities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2300" dirty="0"/>
              <a:t>3 Report from study and recommendations for Nuleaf and partners to consider aiding future decision making/thinking on stakeholder engagement.</a:t>
            </a:r>
          </a:p>
          <a:p>
            <a:pPr marL="0" indent="0"/>
            <a:endParaRPr lang="en-GB" altLang="en-US" sz="23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2300" dirty="0"/>
              <a:t>Study carried out by Doug </a:t>
            </a:r>
            <a:r>
              <a:rPr lang="en-GB" altLang="en-US" sz="2300" dirty="0" err="1"/>
              <a:t>Bamsey</a:t>
            </a:r>
            <a:r>
              <a:rPr lang="en-GB" altLang="en-US" sz="2300" dirty="0"/>
              <a:t> and Steve Smith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2300" dirty="0"/>
              <a:t>Commence in June – report available September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2300" dirty="0"/>
              <a:t>Today’s workshop part of phase 1 – capture </a:t>
            </a:r>
            <a:r>
              <a:rPr lang="en-GB" altLang="en-US" sz="2300" dirty="0" err="1"/>
              <a:t>Nuleaf</a:t>
            </a:r>
            <a:r>
              <a:rPr lang="en-GB" altLang="en-US" sz="2300" dirty="0"/>
              <a:t> members initial views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6104688" cy="574897"/>
          </a:xfrm>
        </p:spPr>
        <p:txBody>
          <a:bodyPr>
            <a:noAutofit/>
          </a:bodyPr>
          <a:lstStyle/>
          <a:p>
            <a:r>
              <a:rPr lang="en-GB" sz="2400" b="1" dirty="0">
                <a:effectLst/>
                <a:latin typeface="Tahoma" panose="020B0604030504040204" pitchFamily="34" charset="0"/>
              </a:rPr>
              <a:t>Ensuring Effective NDA Community and Stakeholder Engagement</a:t>
            </a:r>
            <a:r>
              <a:rPr lang="en-GB" sz="2400" dirty="0"/>
              <a:t> </a:t>
            </a:r>
            <a:r>
              <a:rPr lang="en-GB" sz="2400" b="1" dirty="0">
                <a:effectLst/>
                <a:latin typeface="Tahoma" panose="020B0604030504040204" pitchFamily="34" charset="0"/>
              </a:rPr>
              <a:t>– The </a:t>
            </a:r>
            <a:r>
              <a:rPr lang="en-GB" sz="2400" b="1" dirty="0" err="1">
                <a:effectLst/>
                <a:latin typeface="Tahoma" panose="020B0604030504040204" pitchFamily="34" charset="0"/>
              </a:rPr>
              <a:t>Nuleaf</a:t>
            </a:r>
            <a:r>
              <a:rPr lang="en-GB" sz="2400" b="1" dirty="0">
                <a:effectLst/>
                <a:latin typeface="Tahoma" panose="020B0604030504040204" pitchFamily="34" charset="0"/>
              </a:rPr>
              <a:t> View </a:t>
            </a:r>
            <a:endParaRPr lang="en-GB" altLang="en-US" sz="2400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F30B383-3677-2471-5630-7E2F9283F3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2590" y="1988840"/>
            <a:ext cx="3096344" cy="25969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54094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03157B2-EC88-1E4C-A86F-0866C8633A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844824"/>
            <a:ext cx="7110560" cy="4392488"/>
          </a:xfrm>
        </p:spPr>
        <p:txBody>
          <a:bodyPr>
            <a:normAutofit fontScale="47500" lnSpcReduction="20000"/>
          </a:bodyPr>
          <a:lstStyle/>
          <a:p>
            <a:pPr marL="0" indent="0"/>
            <a:r>
              <a:rPr lang="en-GB" altLang="en-US" sz="4000" dirty="0"/>
              <a:t>Workshop</a:t>
            </a:r>
          </a:p>
          <a:p>
            <a:pPr marL="0" indent="0"/>
            <a:endParaRPr lang="en-GB" altLang="en-US" sz="1900" dirty="0"/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3400" dirty="0"/>
              <a:t>Split into 4 groups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3400" dirty="0"/>
              <a:t>Record your views on flip chart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3400" dirty="0"/>
              <a:t>45minute discussion in those groups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altLang="en-US" sz="3400" dirty="0"/>
              <a:t>4 key questions</a:t>
            </a:r>
          </a:p>
          <a:p>
            <a:pPr marL="0" indent="0"/>
            <a:endParaRPr lang="en-GB" altLang="en-US" sz="3400" i="1" dirty="0"/>
          </a:p>
          <a:p>
            <a:pPr marL="514350" indent="-514350">
              <a:buFont typeface="+mj-lt"/>
              <a:buAutoNum type="arabicPeriod"/>
            </a:pPr>
            <a:r>
              <a:rPr lang="en-GB" altLang="en-US" sz="3400" dirty="0"/>
              <a:t>What, in your view, are the key issues affecting </a:t>
            </a:r>
          </a:p>
          <a:p>
            <a:pPr marL="0" indent="0"/>
            <a:r>
              <a:rPr lang="en-GB" altLang="en-US" sz="3400" dirty="0"/>
              <a:t>        effective local authority, </a:t>
            </a:r>
            <a:r>
              <a:rPr lang="en-GB" altLang="en-US" sz="3400" dirty="0" err="1"/>
              <a:t>Nuleaf</a:t>
            </a:r>
            <a:r>
              <a:rPr lang="en-GB" altLang="en-US" sz="3400" dirty="0"/>
              <a:t> and wider stakeholder </a:t>
            </a:r>
          </a:p>
          <a:p>
            <a:pPr marL="0" indent="0"/>
            <a:r>
              <a:rPr lang="en-GB" altLang="en-US" sz="3400" dirty="0"/>
              <a:t>        engagement with the NDA?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n-GB" altLang="en-US" sz="3400" dirty="0"/>
              <a:t>Does your Council engage in stakeholder engagement activities with other  sectors/partners which you see as exemplars of good practice and why?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n-GB" altLang="en-US" sz="3400" dirty="0"/>
              <a:t>Are there new techniques for stakeholder engagement that you suggest would be appropriate for NDA to consider employing?</a:t>
            </a:r>
          </a:p>
          <a:p>
            <a:pPr marL="514350" indent="-514350">
              <a:buFont typeface="+mj-lt"/>
              <a:buAutoNum type="arabicPeriod" startAt="2"/>
            </a:pPr>
            <a:r>
              <a:rPr lang="en-GB" altLang="en-US" sz="3400" dirty="0"/>
              <a:t>What changes would you like to be considered to improve the effectiveness of </a:t>
            </a:r>
            <a:r>
              <a:rPr lang="en-GB" altLang="en-US" sz="3400" dirty="0" err="1"/>
              <a:t>Nuleaf</a:t>
            </a:r>
            <a:r>
              <a:rPr lang="en-GB" altLang="en-US" sz="3400" dirty="0"/>
              <a:t> to represent the views of local authority member Councils and their communities through engaging with the NDA?</a:t>
            </a:r>
          </a:p>
        </p:txBody>
      </p:sp>
      <p:sp>
        <p:nvSpPr>
          <p:cNvPr id="3074" name="Title 1"/>
          <p:cNvSpPr>
            <a:spLocks noGrp="1"/>
          </p:cNvSpPr>
          <p:nvPr>
            <p:ph type="title"/>
          </p:nvPr>
        </p:nvSpPr>
        <p:spPr>
          <a:xfrm>
            <a:off x="395536" y="620688"/>
            <a:ext cx="6104688" cy="574897"/>
          </a:xfrm>
        </p:spPr>
        <p:txBody>
          <a:bodyPr>
            <a:noAutofit/>
          </a:bodyPr>
          <a:lstStyle/>
          <a:p>
            <a:r>
              <a:rPr lang="en-GB" sz="2400" b="1" dirty="0">
                <a:effectLst/>
                <a:latin typeface="Tahoma" panose="020B0604030504040204" pitchFamily="34" charset="0"/>
              </a:rPr>
              <a:t>Ensuring Effective NDA Community and Stakeholder Engagement</a:t>
            </a:r>
            <a:r>
              <a:rPr lang="en-GB" sz="2400" dirty="0"/>
              <a:t> </a:t>
            </a:r>
            <a:r>
              <a:rPr lang="en-GB" sz="2400" b="1" dirty="0">
                <a:effectLst/>
                <a:latin typeface="Tahoma" panose="020B0604030504040204" pitchFamily="34" charset="0"/>
              </a:rPr>
              <a:t>– The </a:t>
            </a:r>
            <a:r>
              <a:rPr lang="en-GB" sz="2400" b="1" dirty="0" err="1">
                <a:effectLst/>
                <a:latin typeface="Tahoma" panose="020B0604030504040204" pitchFamily="34" charset="0"/>
              </a:rPr>
              <a:t>Nuleaf</a:t>
            </a:r>
            <a:r>
              <a:rPr lang="en-GB" sz="2400" b="1" dirty="0">
                <a:effectLst/>
                <a:latin typeface="Tahoma" panose="020B0604030504040204" pitchFamily="34" charset="0"/>
              </a:rPr>
              <a:t> View </a:t>
            </a:r>
            <a:endParaRPr lang="en-GB" altLang="en-US" sz="2400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52B9F28-5367-C38E-56D6-DDAD902C3D16}"/>
              </a:ext>
            </a:extLst>
          </p:cNvPr>
          <p:cNvPicPr>
            <a:picLocks noGrp="1" noChangeAspect="1" noChangeArrowheads="1"/>
          </p:cNvPicPr>
          <p:nvPr>
            <p:ph type="pic" idx="10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10" r="17710"/>
          <a:stretch>
            <a:fillRect/>
          </a:stretch>
        </p:blipFill>
        <p:spPr bwMode="auto">
          <a:xfrm>
            <a:off x="5940152" y="1484785"/>
            <a:ext cx="3031996" cy="26389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71662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A8431-C23D-E667-7887-DFF85498C1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71800" y="2636912"/>
            <a:ext cx="6048672" cy="1872208"/>
          </a:xfrm>
        </p:spPr>
        <p:txBody>
          <a:bodyPr>
            <a:normAutofit/>
          </a:bodyPr>
          <a:lstStyle/>
          <a:p>
            <a:r>
              <a:rPr lang="en-GB" sz="2400" b="1" dirty="0">
                <a:effectLst/>
                <a:latin typeface="Tahoma" panose="020B0604030504040204" pitchFamily="34" charset="0"/>
              </a:rPr>
              <a:t>Ensuring Effective NDA Community and Stakeholder Engagement</a:t>
            </a:r>
            <a:r>
              <a:rPr lang="en-GB" sz="2400" dirty="0"/>
              <a:t> </a:t>
            </a:r>
            <a:r>
              <a:rPr lang="en-GB" sz="2400" b="1" dirty="0">
                <a:effectLst/>
                <a:latin typeface="Tahoma" panose="020B0604030504040204" pitchFamily="34" charset="0"/>
              </a:rPr>
              <a:t>– The </a:t>
            </a:r>
            <a:r>
              <a:rPr lang="en-GB" sz="2400" b="1" dirty="0" err="1">
                <a:effectLst/>
                <a:latin typeface="Tahoma" panose="020B0604030504040204" pitchFamily="34" charset="0"/>
              </a:rPr>
              <a:t>Nuleaf</a:t>
            </a:r>
            <a:r>
              <a:rPr lang="en-GB" sz="2400" b="1" dirty="0">
                <a:effectLst/>
                <a:latin typeface="Tahoma" panose="020B0604030504040204" pitchFamily="34" charset="0"/>
              </a:rPr>
              <a:t> View 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4852639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3B5999-96C4-E145-A4AB-9AB35E50348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Thank you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FontTx/>
              <a:buNone/>
            </a:pPr>
            <a:r>
              <a:rPr lang="en-GB" altLang="en-US" dirty="0"/>
              <a:t>Contact: Philip Matthews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74E839A-D2FC-C544-82E1-3C4D879089B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Executive Director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0B37FB-2286-DF4A-8DD2-DD23EFB631A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philipmatthews@nuleaf.org.uk</a:t>
            </a:r>
            <a:r>
              <a:rPr lang="en-US" dirty="0"/>
              <a:t>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1B9144D-784E-B540-92CE-5A9D6220687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07949 209126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4C3A46A-0FEE-C943-A4FD-087052DF17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b="1" dirty="0"/>
              <a:t>www.nuleaf.org.uk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71F3B334-79E5-4643-816D-05C2635DAFAF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@</a:t>
            </a:r>
            <a:r>
              <a:rPr lang="en-US" dirty="0" err="1"/>
              <a:t>nuleaforguk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9611636A-B02D-1346-B751-242616F2F01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059632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0" tIns="0" rIns="0" bIns="0" rtlCol="0">
        <a:normAutofit/>
      </a:bodyPr>
      <a:lstStyle>
        <a:defPPr algn="l">
          <a:defRPr sz="1400" b="1" i="0" dirty="0" smtClean="0">
            <a:solidFill>
              <a:srgbClr val="00798D"/>
            </a:solidFill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NuLeaf template" id="{CC2173A2-1787-E144-BB0E-6F371CB2A444}" vid="{134D93D3-3B84-DF4F-9D55-A0C4B5DC4DB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DF0F7AE60C47648B0B20249D5810AD0" ma:contentTypeVersion="1" ma:contentTypeDescription="Create a new document." ma:contentTypeScope="" ma:versionID="1b002b6803700712645eba14ef72f06c">
  <xsd:schema xmlns:xsd="http://www.w3.org/2001/XMLSchema" xmlns:xs="http://www.w3.org/2001/XMLSchema" xmlns:p="http://schemas.microsoft.com/office/2006/metadata/properties" xmlns:ns3="648a8922-5414-4633-ba02-24248eef45a9" targetNamespace="http://schemas.microsoft.com/office/2006/metadata/properties" ma:root="true" ma:fieldsID="79ba5258048bffe4479c30d4a7a36b88" ns3:_="">
    <xsd:import namespace="648a8922-5414-4633-ba02-24248eef45a9"/>
    <xsd:element name="properties">
      <xsd:complexType>
        <xsd:sequence>
          <xsd:element name="documentManagement">
            <xsd:complexType>
              <xsd:all>
                <xsd:element ref="ns3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8a8922-5414-4633-ba02-24248eef45a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E93F427-A46C-4DFC-A736-ACCC8533A92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48a8922-5414-4633-ba02-24248eef45a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C6CA643-52E2-4179-A5DF-2A8864DD06B1}">
  <ds:schemaRefs>
    <ds:schemaRef ds:uri="http://schemas.microsoft.com/office/2006/documentManagement/types"/>
    <ds:schemaRef ds:uri="http://purl.org/dc/elements/1.1/"/>
    <ds:schemaRef ds:uri="648a8922-5414-4633-ba02-24248eef45a9"/>
    <ds:schemaRef ds:uri="http://purl.org/dc/terms/"/>
    <ds:schemaRef ds:uri="http://purl.org/dc/dcmitype/"/>
    <ds:schemaRef ds:uri="http://schemas.microsoft.com/office/infopath/2007/PartnerControls"/>
    <ds:schemaRef ds:uri="http://schemas.openxmlformats.org/package/2006/metadata/core-properties"/>
    <ds:schemaRef ds:uri="http://schemas.microsoft.com/office/2006/metadata/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9FA25553-C2D3-4265-A39D-5A3A8A0731B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NuLeaf template</Template>
  <TotalTime>8096</TotalTime>
  <Words>506</Words>
  <Application>Microsoft Office PowerPoint</Application>
  <PresentationFormat>On-screen Show (4:3)</PresentationFormat>
  <Paragraphs>67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Arial</vt:lpstr>
      <vt:lpstr>Calibri</vt:lpstr>
      <vt:lpstr>Tahoma</vt:lpstr>
      <vt:lpstr>Presentation1</vt:lpstr>
      <vt:lpstr>Ensuring Effective NDA Community and Stakeholder Engagement  – The Nuleaf View  </vt:lpstr>
      <vt:lpstr>Ensuring Effective NDA Community and Stakeholder Engagement – The Nuleaf View </vt:lpstr>
      <vt:lpstr>Ensuring Effective NDA Community and Stakeholder Engagement – The Nuleaf View </vt:lpstr>
      <vt:lpstr>Ensuring Effective NDA Community and Stakeholder Engagement – The Nuleaf View </vt:lpstr>
      <vt:lpstr>Ensuring Effective NDA Community and Stakeholder Engagement – The Nuleaf View </vt:lpstr>
      <vt:lpstr>Ensuring Effective NDA Community and Stakeholder Engagement – The Nuleaf View </vt:lpstr>
      <vt:lpstr>Ensuring Effective NDA Community and Stakeholder Engagement – The Nuleaf View </vt:lpstr>
      <vt:lpstr>Thank you</vt:lpstr>
    </vt:vector>
  </TitlesOfParts>
  <Company>Customer Service Direct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Local Government and the GDF siting process</dc:title>
  <dc:creator>Catherine Draper</dc:creator>
  <cp:lastModifiedBy>Chloe Atkinson</cp:lastModifiedBy>
  <cp:revision>43</cp:revision>
  <cp:lastPrinted>2019-07-23T08:59:27Z</cp:lastPrinted>
  <dcterms:created xsi:type="dcterms:W3CDTF">2021-08-27T10:47:57Z</dcterms:created>
  <dcterms:modified xsi:type="dcterms:W3CDTF">2024-06-26T20:57:15Z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0x010100CDF0F7AE60C47648B0B20249D5810AD0</vt:lpwstr>
  </property>
</Properties>
</file>