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72" r:id="rId5"/>
    <p:sldId id="395" r:id="rId6"/>
    <p:sldId id="420" r:id="rId7"/>
    <p:sldId id="426" r:id="rId8"/>
    <p:sldId id="422" r:id="rId9"/>
    <p:sldId id="423" r:id="rId10"/>
    <p:sldId id="419" r:id="rId11"/>
    <p:sldId id="26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8D"/>
    <a:srgbClr val="00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030" autoAdjust="0"/>
  </p:normalViewPr>
  <p:slideViewPr>
    <p:cSldViewPr>
      <p:cViewPr varScale="1">
        <p:scale>
          <a:sx n="83" d="100"/>
          <a:sy n="83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72FAD-0FD6-42EF-86D3-D82D61608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C83AD-F5AB-4034-8735-939940A46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24C73CD-6FF8-419B-893B-DC3C43930515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F006C-4AD0-476D-99B2-32D5AC524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67BB-C052-43D5-918D-1C2C32260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064A76E5-D50D-4F41-9065-4708136F8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EE73-E221-4CB8-88CF-B436BCA07A6C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DF29-4B32-4589-8984-E12C0B1E3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DF29-4B32-4589-8984-E12C0B1E37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3600400" cy="1442591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3096344" cy="288032"/>
          </a:xfrm>
        </p:spPr>
        <p:txBody>
          <a:bodyPr vert="horz" lIns="0" tIns="0" rIns="0" bIns="0"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6097123"/>
            <a:ext cx="1944216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6309320"/>
            <a:ext cx="1944216" cy="288032"/>
          </a:xfrm>
        </p:spPr>
        <p:txBody>
          <a:bodyPr lIns="0" tIns="0" rIns="0" bIns="0"/>
          <a:lstStyle>
            <a:lvl1pPr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908720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8" y="3068960"/>
            <a:ext cx="3096344" cy="288032"/>
          </a:xfrm>
        </p:spPr>
        <p:txBody>
          <a:bodyPr vert="horz" lIns="0" tIns="0" rIns="0" bIns="0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09120"/>
            <a:ext cx="2880319" cy="288032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86916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92" y="1931751"/>
            <a:ext cx="3610744" cy="3384376"/>
          </a:xfrm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-20520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44008" y="1916832"/>
            <a:ext cx="3888432" cy="3384375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1560" y="1556792"/>
            <a:ext cx="7920880" cy="4176464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5936" y="1916832"/>
            <a:ext cx="4824536" cy="1008112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717032"/>
            <a:ext cx="2880319" cy="371456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005064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5B73377-65B7-2F47-AC9E-4A2E23A2E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7" y="443711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Email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80843A2-09B4-814D-9CEF-A87B256BE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468400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Tel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22200D6-656E-7F4E-B936-1E184B99D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6069320"/>
            <a:ext cx="2880318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www.nuleaf.org.uk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831435-9545-9348-B760-81A624BFD0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2" y="5111328"/>
            <a:ext cx="338616" cy="3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CB3B2-87F0-0449-9A2D-E15CB160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" y="5433568"/>
            <a:ext cx="177800" cy="177800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E2DDFE-8761-6243-B134-6D1AEED7E3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15719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@twitter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B84526-E6DE-944B-8728-1E55B15D8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5413688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3688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B6A2-3189-4AAE-B434-1E5EA098AA45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5C-1705-4A9F-9981-C93E82FEF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matthews@nuleaf.org.u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3F7-64F9-D449-88A4-0741BEE1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4104456" cy="1442591"/>
          </a:xfrm>
        </p:spPr>
        <p:txBody>
          <a:bodyPr>
            <a:normAutofit/>
          </a:bodyPr>
          <a:lstStyle/>
          <a:p>
            <a:r>
              <a:rPr lang="en-GB" sz="1800" b="1" dirty="0">
                <a:effectLst/>
                <a:latin typeface="Tahoma" panose="020B0604030504040204" pitchFamily="34" charset="0"/>
              </a:rPr>
              <a:t>Ensuring Effective NDA Community and Stakeholder Engagement </a:t>
            </a:r>
            <a:br>
              <a:rPr lang="en-GB" sz="1800" b="1" dirty="0">
                <a:effectLst/>
                <a:latin typeface="Tahoma" panose="020B0604030504040204" pitchFamily="34" charset="0"/>
              </a:rPr>
            </a:br>
            <a:r>
              <a:rPr lang="en-GB" sz="18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18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1800" b="1" dirty="0">
                <a:effectLst/>
                <a:latin typeface="Tahoma" panose="020B0604030504040204" pitchFamily="34" charset="0"/>
              </a:rPr>
              <a:t> View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244A5-AFC4-1E41-97C5-25616D97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79053"/>
            <a:ext cx="3528392" cy="288032"/>
          </a:xfrm>
        </p:spPr>
        <p:txBody>
          <a:bodyPr>
            <a:normAutofit/>
          </a:bodyPr>
          <a:lstStyle/>
          <a:p>
            <a:r>
              <a:rPr lang="en-US" dirty="0"/>
              <a:t>Presentation to </a:t>
            </a:r>
            <a:r>
              <a:rPr lang="en-US" dirty="0" err="1"/>
              <a:t>Nuleaf</a:t>
            </a:r>
            <a:r>
              <a:rPr lang="en-US" dirty="0"/>
              <a:t> Annual Meeting June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6B98-F198-D34C-A8B8-DD67D6C0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Steve Smith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50C59-5FB4-2B43-A075-A6117404D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53584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48880"/>
            <a:ext cx="4608512" cy="32254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Introduction and Background to Study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Proposal/Process/Timescales/Outputs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Workshop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7154D1-77DE-9E75-27A9-75FBB51C983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8511" r="8511"/>
          <a:stretch>
            <a:fillRect/>
          </a:stretch>
        </p:blipFill>
        <p:spPr>
          <a:xfrm>
            <a:off x="5004048" y="1988840"/>
            <a:ext cx="3888432" cy="3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31749"/>
            <a:ext cx="4590280" cy="3225441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1900" dirty="0"/>
              <a:t>Introduction and Background to Study </a:t>
            </a:r>
          </a:p>
          <a:p>
            <a:pPr marL="0" indent="0"/>
            <a:endParaRPr lang="en-GB" alt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NDA established in 2004 via the Energy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Included a requirement to engage with local communities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Much has changed since then – more change in the future – </a:t>
            </a:r>
            <a:r>
              <a:rPr lang="en-GB" altLang="en-US" sz="1600" dirty="0" err="1"/>
              <a:t>eg</a:t>
            </a:r>
            <a:r>
              <a:rPr lang="en-GB" altLang="en-US" sz="1600" dirty="0"/>
              <a:t> decom of AGR fleet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Local authorities are key stakeholders for 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 err="1"/>
              <a:t>Nuleaf</a:t>
            </a:r>
            <a:r>
              <a:rPr lang="en-GB" altLang="en-US" sz="1600" dirty="0"/>
              <a:t> key role in facilitating views of local authorities on nuclear legacy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NDA SSG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GB" alt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1A79104-A9DC-DD8B-67E6-1F89850C727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5825"/>
          <a:stretch>
            <a:fillRect/>
          </a:stretch>
        </p:blipFill>
        <p:spPr bwMode="auto">
          <a:xfrm>
            <a:off x="5508104" y="2219782"/>
            <a:ext cx="3228186" cy="26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6768752" cy="5184576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1900" dirty="0"/>
              <a:t>Purpose of Study</a:t>
            </a:r>
          </a:p>
          <a:p>
            <a:pPr marL="0" indent="0"/>
            <a:endParaRPr lang="en-GB" alt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Consider current stakeholder landscape and assess </a:t>
            </a:r>
          </a:p>
          <a:p>
            <a:pPr marL="0" indent="0"/>
            <a:r>
              <a:rPr lang="en-GB" altLang="en-US" sz="1600" dirty="0"/>
              <a:t>     effectiveness of current arrangements for stakeholder </a:t>
            </a:r>
          </a:p>
          <a:p>
            <a:pPr marL="0" indent="0"/>
            <a:r>
              <a:rPr lang="en-GB" altLang="en-US" sz="1600" dirty="0"/>
              <a:t>    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Gather views from Nuleaf members on current and </a:t>
            </a:r>
          </a:p>
          <a:p>
            <a:pPr marL="0" indent="0"/>
            <a:r>
              <a:rPr lang="en-GB" altLang="en-US" sz="1600" dirty="0"/>
              <a:t>     future NDA local authority and community engagement </a:t>
            </a:r>
          </a:p>
          <a:p>
            <a:pPr marL="0" indent="0"/>
            <a:r>
              <a:rPr lang="en-GB" altLang="en-US" sz="1600" dirty="0"/>
              <a:t>     activities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Review best practice nationally and internationally – in terms of comparable industries and other countries nuclear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Help shape NDAs approaches to stakeholder engagement in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Set out a clear role for </a:t>
            </a:r>
            <a:r>
              <a:rPr lang="en-GB" altLang="en-US" sz="1600" dirty="0" err="1"/>
              <a:t>Nuleaf</a:t>
            </a:r>
            <a:r>
              <a:rPr lang="en-GB" altLang="en-US" sz="1600" dirty="0"/>
              <a:t> within the evolving stakeholder landscape, one that supports local engagement by our member authorities and complements SSG etc</a:t>
            </a:r>
            <a:endParaRPr lang="en-GB" altLang="en-US" sz="16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Raise the profile of </a:t>
            </a:r>
            <a:r>
              <a:rPr lang="en-GB" altLang="en-US" sz="1600" dirty="0" err="1"/>
              <a:t>Nuleaf</a:t>
            </a:r>
            <a:r>
              <a:rPr lang="en-GB" altLang="en-US" sz="1600" dirty="0"/>
              <a:t> with existing and potential local authority members </a:t>
            </a:r>
          </a:p>
          <a:p>
            <a:pPr marL="0" indent="0"/>
            <a:r>
              <a:rPr lang="en-US" sz="1600" i="1" dirty="0"/>
              <a:t> 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FC0088B-5124-6C9B-F241-54988033DC80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8481"/>
          <a:stretch>
            <a:fillRect/>
          </a:stretch>
        </p:blipFill>
        <p:spPr bwMode="auto">
          <a:xfrm>
            <a:off x="5737916" y="1484785"/>
            <a:ext cx="322657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7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5616624" cy="3816424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GB" altLang="en-US" sz="2700" dirty="0"/>
              <a:t>Proposal/Process/Timescales/Outputs</a:t>
            </a:r>
          </a:p>
          <a:p>
            <a:pPr marL="0" indent="0"/>
            <a:endParaRPr lang="en-GB" alt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3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1 assess effectiveness of current arrangements for stakeholder engagement across the NDA estate and assess effectiveness of  Nuleaf representing Local Authorities.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2 in depth and wider consultation with current stakeholders and interested communities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3 Report from study and recommendations for Nuleaf and partners to consider aiding future decision making/thinking on stakeholder engagement.</a:t>
            </a:r>
          </a:p>
          <a:p>
            <a:pPr marL="0" indent="0"/>
            <a:endParaRPr lang="en-GB" alt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Study carried out by Doug </a:t>
            </a:r>
            <a:r>
              <a:rPr lang="en-GB" altLang="en-US" sz="2300" dirty="0" err="1"/>
              <a:t>Bamsey</a:t>
            </a:r>
            <a:r>
              <a:rPr lang="en-GB" altLang="en-US" sz="2300" dirty="0"/>
              <a:t> and Steve Smith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Commence in June – report available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300" dirty="0"/>
              <a:t>Today’s workshop part of phase 1 – capture </a:t>
            </a:r>
            <a:r>
              <a:rPr lang="en-GB" altLang="en-US" sz="2300" dirty="0" err="1"/>
              <a:t>Nuleaf</a:t>
            </a:r>
            <a:r>
              <a:rPr lang="en-GB" altLang="en-US" sz="2300" dirty="0"/>
              <a:t> members initial views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30B383-3677-2471-5630-7E2F9283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90" y="1988840"/>
            <a:ext cx="3096344" cy="25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0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47500" lnSpcReduction="20000"/>
          </a:bodyPr>
          <a:lstStyle/>
          <a:p>
            <a:pPr marL="0" indent="0"/>
            <a:r>
              <a:rPr lang="en-GB" altLang="en-US" sz="4000" dirty="0"/>
              <a:t>Workshop</a:t>
            </a:r>
          </a:p>
          <a:p>
            <a:pPr marL="0" indent="0"/>
            <a:endParaRPr lang="en-GB" alt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400" dirty="0"/>
              <a:t>Split into 4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400" dirty="0"/>
              <a:t>Record your views on flip 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400" dirty="0"/>
              <a:t>45minute discussion in those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400" dirty="0"/>
              <a:t>4 key questions</a:t>
            </a:r>
          </a:p>
          <a:p>
            <a:pPr marL="0" indent="0"/>
            <a:endParaRPr lang="en-GB" altLang="en-US" sz="3400" i="1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3400" dirty="0"/>
              <a:t>What, in your view, are the key issues affecting </a:t>
            </a:r>
          </a:p>
          <a:p>
            <a:pPr marL="0" indent="0"/>
            <a:r>
              <a:rPr lang="en-GB" altLang="en-US" sz="3400" dirty="0"/>
              <a:t>        effective local authority, </a:t>
            </a:r>
            <a:r>
              <a:rPr lang="en-GB" altLang="en-US" sz="3400" dirty="0" err="1"/>
              <a:t>Nuleaf</a:t>
            </a:r>
            <a:r>
              <a:rPr lang="en-GB" altLang="en-US" sz="3400" dirty="0"/>
              <a:t> and wider stakeholder </a:t>
            </a:r>
          </a:p>
          <a:p>
            <a:pPr marL="0" indent="0"/>
            <a:r>
              <a:rPr lang="en-GB" altLang="en-US" sz="3400" dirty="0"/>
              <a:t>        engagement with the NDA?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altLang="en-US" sz="3400" dirty="0"/>
              <a:t>Does your Council engage in stakeholder engagement activities with other  sectors/partners which you see as exemplars of good practice and why?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altLang="en-US" sz="3400" dirty="0"/>
              <a:t>Are there new techniques for stakeholder engagement that you suggest would be appropriate for NDA to consider employing?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altLang="en-US" sz="3400" dirty="0"/>
              <a:t>What changes would you like to be considered to improve the effectiveness of </a:t>
            </a:r>
            <a:r>
              <a:rPr lang="en-GB" altLang="en-US" sz="3400" dirty="0" err="1"/>
              <a:t>Nuleaf</a:t>
            </a:r>
            <a:r>
              <a:rPr lang="en-GB" altLang="en-US" sz="3400" dirty="0"/>
              <a:t> to represent the views of local authority member Councils and their communities through engaging with the NDA?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2B9F28-5367-C38E-56D6-DDAD902C3D16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r="17710"/>
          <a:stretch>
            <a:fillRect/>
          </a:stretch>
        </p:blipFill>
        <p:spPr bwMode="auto">
          <a:xfrm>
            <a:off x="5940152" y="1484785"/>
            <a:ext cx="3031996" cy="26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6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8431-C23D-E667-7887-DFF85498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800" y="2636912"/>
            <a:ext cx="6048672" cy="1872208"/>
          </a:xfrm>
        </p:spPr>
        <p:txBody>
          <a:bodyPr>
            <a:norm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526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5999-96C4-E145-A4AB-9AB35E503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GB" altLang="en-US" dirty="0"/>
              <a:t>Contact: Philip Matthews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839A-D2FC-C544-82E1-3C4D87908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B37FB-2286-DF4A-8DD2-DD23EFB63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philipmatthews@nuleaf.org.uk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144D-784E-B540-92CE-5A9D6220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07949 209126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C3A46A-0FEE-C943-A4FD-087052DF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www.nuleaf.org.uk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3B334-79E5-4643-816D-05C2635DA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nuleaforguk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1636A-B02D-1346-B751-242616F2F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6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b="1" i="0" dirty="0" smtClean="0">
            <a:solidFill>
              <a:srgbClr val="00798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Leaf template" id="{CC2173A2-1787-E144-BB0E-6F371CB2A444}" vid="{134D93D3-3B84-DF4F-9D55-A0C4B5DC4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0F7AE60C47648B0B20249D5810AD0" ma:contentTypeVersion="1" ma:contentTypeDescription="Create a new document." ma:contentTypeScope="" ma:versionID="1b002b6803700712645eba14ef72f06c">
  <xsd:schema xmlns:xsd="http://www.w3.org/2001/XMLSchema" xmlns:xs="http://www.w3.org/2001/XMLSchema" xmlns:p="http://schemas.microsoft.com/office/2006/metadata/properties" xmlns:ns3="648a8922-5414-4633-ba02-24248eef45a9" targetNamespace="http://schemas.microsoft.com/office/2006/metadata/properties" ma:root="true" ma:fieldsID="79ba5258048bffe4479c30d4a7a36b88" ns3:_="">
    <xsd:import namespace="648a8922-5414-4633-ba02-24248eef45a9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a8922-5414-4633-ba02-24248eef45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93F427-A46C-4DFC-A736-ACCC8533A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a8922-5414-4633-ba02-24248eef4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6CA643-52E2-4179-A5DF-2A8864DD06B1}">
  <ds:schemaRefs>
    <ds:schemaRef ds:uri="http://schemas.microsoft.com/office/2006/documentManagement/types"/>
    <ds:schemaRef ds:uri="http://purl.org/dc/elements/1.1/"/>
    <ds:schemaRef ds:uri="648a8922-5414-4633-ba02-24248eef45a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A25553-C2D3-4265-A39D-5A3A8A0731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NuLeaf template</Template>
  <TotalTime>8096</TotalTime>
  <Words>506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Presentation1</vt:lpstr>
      <vt:lpstr>Ensuring Effective NDA Community and Stakeholder Engagement  – The Nuleaf View 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Thank you</vt:lpstr>
    </vt:vector>
  </TitlesOfParts>
  <Company>Customer Service Direct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and the GDF siting process</dc:title>
  <dc:creator>Catherine Draper</dc:creator>
  <cp:lastModifiedBy>Chloe Atkinson</cp:lastModifiedBy>
  <cp:revision>43</cp:revision>
  <cp:lastPrinted>2019-07-23T08:59:27Z</cp:lastPrinted>
  <dcterms:created xsi:type="dcterms:W3CDTF">2021-08-27T10:47:57Z</dcterms:created>
  <dcterms:modified xsi:type="dcterms:W3CDTF">2024-06-26T20:57:15Z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0x010100CDF0F7AE60C47648B0B20249D5810AD0</vt:lpwstr>
  </property>
</Properties>
</file>