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0"/>
  </p:notesMasterIdLst>
  <p:handoutMasterIdLst>
    <p:handoutMasterId r:id="rId21"/>
  </p:handoutMasterIdLst>
  <p:sldIdLst>
    <p:sldId id="372" r:id="rId5"/>
    <p:sldId id="432" r:id="rId6"/>
    <p:sldId id="433" r:id="rId7"/>
    <p:sldId id="434" r:id="rId8"/>
    <p:sldId id="420" r:id="rId9"/>
    <p:sldId id="435" r:id="rId10"/>
    <p:sldId id="436" r:id="rId11"/>
    <p:sldId id="437" r:id="rId12"/>
    <p:sldId id="438" r:id="rId13"/>
    <p:sldId id="429" r:id="rId14"/>
    <p:sldId id="430" r:id="rId15"/>
    <p:sldId id="428" r:id="rId16"/>
    <p:sldId id="431" r:id="rId17"/>
    <p:sldId id="419" r:id="rId18"/>
    <p:sldId id="267" r:id="rId19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98D"/>
    <a:srgbClr val="004F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BD0F4F3-FBF6-4DF8-A815-56570066122D}" v="2" dt="2024-09-10T07:01:37.32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3" autoAdjust="0"/>
    <p:restoredTop sz="94992" autoAdjust="0"/>
  </p:normalViewPr>
  <p:slideViewPr>
    <p:cSldViewPr>
      <p:cViewPr varScale="1">
        <p:scale>
          <a:sx n="68" d="100"/>
          <a:sy n="68" d="100"/>
        </p:scale>
        <p:origin x="1650" y="7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AD72FAD-0FD6-42EF-86D3-D82D6160802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5"/>
          </a:xfrm>
          <a:prstGeom prst="rect">
            <a:avLst/>
          </a:prstGeom>
        </p:spPr>
        <p:txBody>
          <a:bodyPr vert="horz" lIns="95561" tIns="47781" rIns="95561" bIns="47781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ACC83AD-F5AB-4034-8735-939940A46CA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5"/>
          </a:xfrm>
          <a:prstGeom prst="rect">
            <a:avLst/>
          </a:prstGeom>
        </p:spPr>
        <p:txBody>
          <a:bodyPr vert="horz" lIns="95561" tIns="47781" rIns="95561" bIns="47781" rtlCol="0"/>
          <a:lstStyle>
            <a:lvl1pPr algn="r">
              <a:defRPr sz="1300"/>
            </a:lvl1pPr>
          </a:lstStyle>
          <a:p>
            <a:fld id="{224C73CD-6FF8-419B-893B-DC3C43930515}" type="datetimeFigureOut">
              <a:rPr lang="en-GB" smtClean="0"/>
              <a:t>19/09/2024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FDF006C-4AD0-476D-99B2-32D5AC5240C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4"/>
          </a:xfrm>
          <a:prstGeom prst="rect">
            <a:avLst/>
          </a:prstGeom>
        </p:spPr>
        <p:txBody>
          <a:bodyPr vert="horz" lIns="95561" tIns="47781" rIns="95561" bIns="47781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CCF67BB-C052-43D5-918D-1C2C322607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4"/>
          </a:xfrm>
          <a:prstGeom prst="rect">
            <a:avLst/>
          </a:prstGeom>
        </p:spPr>
        <p:txBody>
          <a:bodyPr vert="horz" lIns="95561" tIns="47781" rIns="95561" bIns="47781" rtlCol="0" anchor="b"/>
          <a:lstStyle>
            <a:lvl1pPr algn="r">
              <a:defRPr sz="1300"/>
            </a:lvl1pPr>
          </a:lstStyle>
          <a:p>
            <a:fld id="{064A76E5-D50D-4F41-9065-4708136F86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56792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9DEE73-E221-4CB8-88CF-B436BCA07A6C}" type="datetimeFigureOut">
              <a:rPr lang="en-GB" smtClean="0"/>
              <a:t>19/09/2024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E7DF29-4B32-4589-8984-E12C0B1E37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59340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E7DF29-4B32-4589-8984-E12C0B1E376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38811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399BA7F5-75B0-5A46-9CA2-875D8389A83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5536" y="3786609"/>
            <a:ext cx="3600400" cy="1442591"/>
          </a:xfrm>
        </p:spPr>
        <p:txBody>
          <a:bodyPr lIns="0" tIns="0" rIns="0" bIns="0" anchor="t" anchorCtr="0"/>
          <a:lstStyle>
            <a:lvl1pPr algn="l">
              <a:defRPr sz="3000" b="1" i="0">
                <a:solidFill>
                  <a:srgbClr val="00798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95536" y="5373216"/>
            <a:ext cx="3096344" cy="288032"/>
          </a:xfrm>
        </p:spPr>
        <p:txBody>
          <a:bodyPr vert="horz" lIns="0" tIns="0" rIns="0" bIns="0"/>
          <a:lstStyle>
            <a:lvl1pPr marL="0" indent="0" algn="l">
              <a:buNone/>
              <a:defRPr sz="1200" b="0" i="0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Date: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80D8632-362C-734E-9530-F069EF70109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5537" y="6097123"/>
            <a:ext cx="1944216" cy="288032"/>
          </a:xfrm>
        </p:spPr>
        <p:txBody>
          <a:bodyPr lIns="0" tIns="0" rIns="0" bIns="0"/>
          <a:lstStyle>
            <a:lvl1pPr>
              <a:buNone/>
              <a:defRPr sz="1400" b="1" i="0">
                <a:solidFill>
                  <a:srgbClr val="00798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GB" dirty="0"/>
              <a:t>Name</a:t>
            </a:r>
            <a:endParaRPr lang="en-US" dirty="0"/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7AA353F2-6D37-4540-9E84-481B3EAB368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5537" y="6309320"/>
            <a:ext cx="1944216" cy="288032"/>
          </a:xfrm>
        </p:spPr>
        <p:txBody>
          <a:bodyPr lIns="0" tIns="0" rIns="0" bIns="0"/>
          <a:lstStyle>
            <a:lvl1pPr>
              <a:buNone/>
              <a:defRPr sz="1000" b="0" i="0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GB" dirty="0"/>
              <a:t>Job title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399BA7F5-75B0-5A46-9CA2-875D8389A83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95936" y="908720"/>
            <a:ext cx="4824536" cy="1872208"/>
          </a:xfrm>
        </p:spPr>
        <p:txBody>
          <a:bodyPr lIns="0" tIns="0" rIns="0" bIns="0" anchor="t" anchorCtr="0"/>
          <a:lstStyle>
            <a:lvl1pPr algn="r">
              <a:defRPr sz="4400" b="1" i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715008" y="3068960"/>
            <a:ext cx="3096344" cy="288032"/>
          </a:xfrm>
        </p:spPr>
        <p:txBody>
          <a:bodyPr vert="horz" lIns="0" tIns="0" rIns="0" bIns="0"/>
          <a:lstStyle>
            <a:lvl1pPr marL="0" indent="0" algn="r">
              <a:buNone/>
              <a:defRPr sz="1200" b="0" i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Date: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80D8632-362C-734E-9530-F069EF70109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5536" y="4509120"/>
            <a:ext cx="2880319" cy="288032"/>
          </a:xfrm>
        </p:spPr>
        <p:txBody>
          <a:bodyPr lIns="0" tIns="0" rIns="0" bIns="0"/>
          <a:lstStyle>
            <a:lvl1pPr>
              <a:buNone/>
              <a:defRPr sz="2200" b="1" i="0">
                <a:solidFill>
                  <a:srgbClr val="00798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GB" dirty="0"/>
              <a:t>Name</a:t>
            </a:r>
            <a:endParaRPr lang="en-US" dirty="0"/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7AA353F2-6D37-4540-9E84-481B3EAB368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5537" y="4869160"/>
            <a:ext cx="2880318" cy="288032"/>
          </a:xfrm>
        </p:spPr>
        <p:txBody>
          <a:bodyPr lIns="0" tIns="0" rIns="0" bIns="0"/>
          <a:lstStyle>
            <a:lvl1pPr>
              <a:buNone/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GB" dirty="0"/>
              <a:t>Job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5248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ext, application&#10;&#10;Description automatically generated">
            <a:extLst>
              <a:ext uri="{FF2B5EF4-FFF2-40B4-BE49-F238E27FC236}">
                <a16:creationId xmlns:a16="http://schemas.microsoft.com/office/drawing/2014/main" id="{B7587086-42F4-5044-97FE-B02167D6B79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9792" y="1931751"/>
            <a:ext cx="3610744" cy="3384376"/>
          </a:xfrm>
        </p:spPr>
        <p:txBody>
          <a:bodyPr lIns="0" tIns="0" rIns="0" bIns="0"/>
          <a:lstStyle>
            <a:lvl1pPr>
              <a:buFont typeface="Arial" panose="020B0604020202020204" pitchFamily="34" charset="0"/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0" indent="-205200">
              <a:buFont typeface="Arial" panose="020B0604020202020204" pitchFamily="34" charset="0"/>
              <a:buChar char="•"/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528" y="621855"/>
            <a:ext cx="6104688" cy="574897"/>
          </a:xfrm>
        </p:spPr>
        <p:txBody>
          <a:bodyPr lIns="0" tIns="0" rIns="0" bIns="0" anchor="t" anchorCtr="0"/>
          <a:lstStyle>
            <a:lvl1pPr algn="l">
              <a:defRPr sz="3000" b="1" i="0">
                <a:solidFill>
                  <a:srgbClr val="00798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54D15456-F18C-5D4A-8E94-21436174DFCA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4644008" y="1916832"/>
            <a:ext cx="3888432" cy="3384375"/>
          </a:xfrm>
        </p:spPr>
        <p:txBody>
          <a:bodyPr/>
          <a:lstStyle>
            <a:lvl1pPr marL="0" indent="0">
              <a:buNone/>
              <a:defRPr sz="1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ext, application&#10;&#10;Description automatically generated">
            <a:extLst>
              <a:ext uri="{FF2B5EF4-FFF2-40B4-BE49-F238E27FC236}">
                <a16:creationId xmlns:a16="http://schemas.microsoft.com/office/drawing/2014/main" id="{B7587086-42F4-5044-97FE-B02167D6B79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528" y="621855"/>
            <a:ext cx="6104688" cy="574897"/>
          </a:xfrm>
        </p:spPr>
        <p:txBody>
          <a:bodyPr lIns="0" tIns="0" rIns="0" bIns="0" anchor="t" anchorCtr="0"/>
          <a:lstStyle>
            <a:lvl1pPr algn="l">
              <a:defRPr sz="3000" b="1" i="0">
                <a:solidFill>
                  <a:srgbClr val="00798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54D15456-F18C-5D4A-8E94-21436174DFCA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611560" y="1556792"/>
            <a:ext cx="7920880" cy="4176464"/>
          </a:xfrm>
        </p:spPr>
        <p:txBody>
          <a:bodyPr/>
          <a:lstStyle>
            <a:lvl1pPr marL="0" indent="0">
              <a:buNone/>
              <a:defRPr sz="1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96429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399BA7F5-75B0-5A46-9CA2-875D8389A83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95936" y="2636912"/>
            <a:ext cx="4824536" cy="1872208"/>
          </a:xfrm>
        </p:spPr>
        <p:txBody>
          <a:bodyPr lIns="0" tIns="0" rIns="0" bIns="0" anchor="t" anchorCtr="0"/>
          <a:lstStyle>
            <a:lvl1pPr algn="r">
              <a:defRPr sz="4400" b="1" i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5215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399BA7F5-75B0-5A46-9CA2-875D8389A83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995936" y="1916832"/>
            <a:ext cx="4824536" cy="1008112"/>
          </a:xfrm>
        </p:spPr>
        <p:txBody>
          <a:bodyPr lIns="0" tIns="0" rIns="0" bIns="0" anchor="t" anchorCtr="0"/>
          <a:lstStyle>
            <a:lvl1pPr algn="r">
              <a:defRPr sz="4400" b="1" i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Thank you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80D8632-362C-734E-9530-F069EF70109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5536" y="3717032"/>
            <a:ext cx="2880319" cy="371456"/>
          </a:xfrm>
        </p:spPr>
        <p:txBody>
          <a:bodyPr lIns="0" tIns="0" rIns="0" bIns="0"/>
          <a:lstStyle>
            <a:lvl1pPr>
              <a:buNone/>
              <a:defRPr sz="2200" b="1" i="0">
                <a:solidFill>
                  <a:srgbClr val="00798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GB" dirty="0"/>
              <a:t>Name</a:t>
            </a:r>
            <a:endParaRPr lang="en-US" dirty="0"/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7AA353F2-6D37-4540-9E84-481B3EAB368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5537" y="4005064"/>
            <a:ext cx="2880318" cy="288032"/>
          </a:xfrm>
        </p:spPr>
        <p:txBody>
          <a:bodyPr lIns="0" tIns="0" rIns="0" bIns="0"/>
          <a:lstStyle>
            <a:lvl1pPr>
              <a:buNone/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GB" dirty="0"/>
              <a:t>Job title</a:t>
            </a:r>
            <a:endParaRPr lang="en-US" dirty="0"/>
          </a:p>
        </p:txBody>
      </p:sp>
      <p:sp>
        <p:nvSpPr>
          <p:cNvPr id="7" name="Text Placeholder 14">
            <a:extLst>
              <a:ext uri="{FF2B5EF4-FFF2-40B4-BE49-F238E27FC236}">
                <a16:creationId xmlns:a16="http://schemas.microsoft.com/office/drawing/2014/main" id="{85B73377-65B7-2F47-AC9E-4A2E23A2EE1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95537" y="4437112"/>
            <a:ext cx="2880318" cy="288032"/>
          </a:xfrm>
        </p:spPr>
        <p:txBody>
          <a:bodyPr lIns="0" tIns="0" rIns="0" bIns="0"/>
          <a:lstStyle>
            <a:lvl1pPr>
              <a:buNone/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GB" dirty="0"/>
              <a:t>Email</a:t>
            </a:r>
            <a:endParaRPr lang="en-US" dirty="0"/>
          </a:p>
        </p:txBody>
      </p:sp>
      <p:sp>
        <p:nvSpPr>
          <p:cNvPr id="8" name="Text Placeholder 14">
            <a:extLst>
              <a:ext uri="{FF2B5EF4-FFF2-40B4-BE49-F238E27FC236}">
                <a16:creationId xmlns:a16="http://schemas.microsoft.com/office/drawing/2014/main" id="{180843A2-09B4-814D-9CEF-A87B256BED1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95537" y="4684000"/>
            <a:ext cx="2880318" cy="288032"/>
          </a:xfrm>
        </p:spPr>
        <p:txBody>
          <a:bodyPr lIns="0" tIns="0" rIns="0" bIns="0"/>
          <a:lstStyle>
            <a:lvl1pPr>
              <a:buNone/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GB" dirty="0"/>
              <a:t>Tel</a:t>
            </a:r>
            <a:endParaRPr lang="en-US" dirty="0"/>
          </a:p>
        </p:txBody>
      </p:sp>
      <p:sp>
        <p:nvSpPr>
          <p:cNvPr id="10" name="Text Placeholder 14">
            <a:extLst>
              <a:ext uri="{FF2B5EF4-FFF2-40B4-BE49-F238E27FC236}">
                <a16:creationId xmlns:a16="http://schemas.microsoft.com/office/drawing/2014/main" id="{822200D6-656E-7F4E-B936-1E184B99D1A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5537" y="6069320"/>
            <a:ext cx="2880318" cy="288032"/>
          </a:xfrm>
        </p:spPr>
        <p:txBody>
          <a:bodyPr lIns="0" tIns="0" rIns="0" bIns="0"/>
          <a:lstStyle>
            <a:lvl1pPr>
              <a:buNone/>
              <a:defRPr sz="1400" b="1" i="0">
                <a:solidFill>
                  <a:srgbClr val="00798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GB" dirty="0"/>
              <a:t>www.nuleaf.org.uk</a:t>
            </a:r>
            <a:endParaRPr lang="en-US" dirty="0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3D831435-9545-9348-B760-81A624BFD0B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952" y="5111328"/>
            <a:ext cx="338616" cy="33861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40CB3B2-87F0-0449-9A2D-E15CB160EFD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192" y="5433568"/>
            <a:ext cx="177800" cy="177800"/>
          </a:xfrm>
          <a:prstGeom prst="rect">
            <a:avLst/>
          </a:prstGeom>
        </p:spPr>
      </p:pic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0EE2DDFE-8761-6243-B134-6D1AEED7E31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83568" y="5157192"/>
            <a:ext cx="2880318" cy="288032"/>
          </a:xfrm>
        </p:spPr>
        <p:txBody>
          <a:bodyPr lIns="0" tIns="0" rIns="0" bIns="0"/>
          <a:lstStyle>
            <a:lvl1pPr>
              <a:buNone/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GB" dirty="0"/>
              <a:t>@twitter</a:t>
            </a:r>
            <a:endParaRPr lang="en-US" dirty="0"/>
          </a:p>
        </p:txBody>
      </p:sp>
      <p:sp>
        <p:nvSpPr>
          <p:cNvPr id="18" name="Text Placeholder 14">
            <a:extLst>
              <a:ext uri="{FF2B5EF4-FFF2-40B4-BE49-F238E27FC236}">
                <a16:creationId xmlns:a16="http://schemas.microsoft.com/office/drawing/2014/main" id="{3AB84526-E6DE-944B-8728-1E55B15D8BA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3568" y="5413688"/>
            <a:ext cx="2880318" cy="288032"/>
          </a:xfrm>
        </p:spPr>
        <p:txBody>
          <a:bodyPr lIns="0" tIns="0" rIns="0" bIns="0"/>
          <a:lstStyle>
            <a:lvl1pPr>
              <a:buNone/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GB" dirty="0"/>
              <a:t>@</a:t>
            </a:r>
            <a:r>
              <a:rPr lang="en-GB" dirty="0" err="1"/>
              <a:t>linkedin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19073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41094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2770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763688" y="6356350"/>
            <a:ext cx="10801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69B6A2-3189-4AAE-B434-1E5EA098AA45}" type="datetimeFigureOut">
              <a:rPr lang="en-US" smtClean="0"/>
              <a:pPr/>
              <a:t>9/19/2024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31759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70405C-1705-4A9F-9981-C93E82FEF1B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8" r:id="rId2"/>
    <p:sldLayoutId id="2147483650" r:id="rId3"/>
    <p:sldLayoutId id="2147483659" r:id="rId4"/>
    <p:sldLayoutId id="2147483660" r:id="rId5"/>
    <p:sldLayoutId id="2147483661" r:id="rId6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DFC3F7-64F9-D449-88A4-0741BEE147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5536" y="3786609"/>
            <a:ext cx="4104456" cy="1442591"/>
          </a:xfrm>
        </p:spPr>
        <p:txBody>
          <a:bodyPr>
            <a:normAutofit/>
          </a:bodyPr>
          <a:lstStyle/>
          <a:p>
            <a:r>
              <a:rPr lang="en-GB" sz="1800" b="1" dirty="0">
                <a:effectLst/>
                <a:latin typeface="Tahoma" panose="020B0604030504040204" pitchFamily="34" charset="0"/>
              </a:rPr>
              <a:t>Ensuring Effective NDA Community and Stakeholder Engagement </a:t>
            </a:r>
            <a:br>
              <a:rPr lang="en-GB" sz="1800" b="1" dirty="0">
                <a:effectLst/>
                <a:latin typeface="Tahoma" panose="020B0604030504040204" pitchFamily="34" charset="0"/>
              </a:rPr>
            </a:br>
            <a:r>
              <a:rPr lang="en-GB" sz="1800" b="1" dirty="0">
                <a:effectLst/>
                <a:latin typeface="Tahoma" panose="020B0604030504040204" pitchFamily="34" charset="0"/>
              </a:rPr>
              <a:t>– The </a:t>
            </a:r>
            <a:r>
              <a:rPr lang="en-GB" sz="1800" b="1" dirty="0" err="1">
                <a:effectLst/>
                <a:latin typeface="Tahoma" panose="020B0604030504040204" pitchFamily="34" charset="0"/>
              </a:rPr>
              <a:t>Nuleaf</a:t>
            </a:r>
            <a:r>
              <a:rPr lang="en-GB" sz="1800" b="1" dirty="0">
                <a:effectLst/>
                <a:latin typeface="Tahoma" panose="020B0604030504040204" pitchFamily="34" charset="0"/>
              </a:rPr>
              <a:t> View </a:t>
            </a:r>
            <a:br>
              <a:rPr lang="en-GB" dirty="0"/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3244A5-AFC4-1E41-97C5-25616D97D5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5536" y="5479053"/>
            <a:ext cx="3528392" cy="288032"/>
          </a:xfrm>
        </p:spPr>
        <p:txBody>
          <a:bodyPr>
            <a:normAutofit fontScale="92500"/>
          </a:bodyPr>
          <a:lstStyle/>
          <a:p>
            <a:r>
              <a:rPr lang="en-US" dirty="0"/>
              <a:t>Presentation to Nuleaf Steering Group September 2024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536B98-F198-D34C-A8B8-DD67D6C03AA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Steve Smith Doug Bamsey 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B550C59-5FB4-2B43-A075-A6117404D09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Consultants</a:t>
            </a:r>
          </a:p>
        </p:txBody>
      </p:sp>
    </p:spTree>
    <p:extLst>
      <p:ext uri="{BB962C8B-B14F-4D97-AF65-F5344CB8AC3E}">
        <p14:creationId xmlns:p14="http://schemas.microsoft.com/office/powerpoint/2010/main" val="5358496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03157B2-EC88-1E4C-A86F-0866C8633A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1844824"/>
            <a:ext cx="7110560" cy="4392488"/>
          </a:xfrm>
        </p:spPr>
        <p:txBody>
          <a:bodyPr>
            <a:normAutofit fontScale="92500" lnSpcReduction="10000"/>
          </a:bodyPr>
          <a:lstStyle/>
          <a:p>
            <a:pPr marL="0" indent="0"/>
            <a:r>
              <a:rPr lang="en-GB" altLang="en-US" sz="1600" dirty="0"/>
              <a:t>The Local Authority view:</a:t>
            </a:r>
          </a:p>
          <a:p>
            <a:pPr marL="0" indent="0"/>
            <a:endParaRPr lang="en-GB" altLang="en-US" sz="1600" dirty="0"/>
          </a:p>
          <a:p>
            <a:pPr marL="457200" indent="-457200">
              <a:buFontTx/>
              <a:buChar char="-"/>
            </a:pPr>
            <a:r>
              <a:rPr lang="en-GB" altLang="en-US" sz="1600" dirty="0"/>
              <a:t>Good high-level understanding of role and function of Nuleaf</a:t>
            </a:r>
          </a:p>
          <a:p>
            <a:pPr marL="457200" indent="-457200">
              <a:buFontTx/>
              <a:buChar char="-"/>
            </a:pPr>
            <a:r>
              <a:rPr lang="en-GB" altLang="en-US" sz="1600" dirty="0"/>
              <a:t>Without Nuleaf no/limited confidence would be as effective engagement with NDA.  A two-way conversation </a:t>
            </a:r>
          </a:p>
          <a:p>
            <a:pPr marL="457200" indent="-457200">
              <a:buFontTx/>
              <a:buChar char="-"/>
            </a:pPr>
            <a:r>
              <a:rPr lang="en-GB" altLang="en-US" sz="1600" dirty="0"/>
              <a:t>Counters “isolation” of nuclear officers in LAs</a:t>
            </a:r>
          </a:p>
          <a:p>
            <a:pPr marL="457200" indent="-457200">
              <a:buFontTx/>
              <a:buChar char="-"/>
            </a:pPr>
            <a:r>
              <a:rPr lang="en-GB" altLang="en-US" sz="1600" dirty="0"/>
              <a:t>Meetings very valuable – access to Nuclear industry,  important  source of information and knowledge</a:t>
            </a:r>
          </a:p>
          <a:p>
            <a:pPr marL="457200" indent="-457200">
              <a:buFontTx/>
              <a:buChar char="-"/>
            </a:pPr>
            <a:r>
              <a:rPr lang="en-GB" altLang="en-US" sz="1600" dirty="0"/>
              <a:t>Gives a basis to participate in/understand the nuclear sector – new members supported in learning</a:t>
            </a:r>
          </a:p>
          <a:p>
            <a:pPr marL="457200" indent="-457200">
              <a:buFontTx/>
              <a:buChar char="-"/>
            </a:pPr>
            <a:r>
              <a:rPr lang="en-GB" altLang="en-US" sz="1600" dirty="0"/>
              <a:t>Site visits very valuable  </a:t>
            </a:r>
          </a:p>
          <a:p>
            <a:pPr marL="457200" indent="-457200">
              <a:buFontTx/>
              <a:buChar char="-"/>
            </a:pPr>
            <a:r>
              <a:rPr lang="en-GB" altLang="en-US" sz="1600" dirty="0"/>
              <a:t>Gives the context within which local nuclear sites exists </a:t>
            </a:r>
          </a:p>
          <a:p>
            <a:pPr marL="457200" indent="-457200">
              <a:buFontTx/>
              <a:buChar char="-"/>
            </a:pPr>
            <a:r>
              <a:rPr lang="en-GB" altLang="en-US" sz="1600" dirty="0"/>
              <a:t>Consultation responses important on behalf of LAs and assisting individual responses </a:t>
            </a:r>
          </a:p>
          <a:p>
            <a:pPr marL="457200" indent="-457200">
              <a:buFontTx/>
              <a:buChar char="-"/>
            </a:pPr>
            <a:r>
              <a:rPr lang="en-GB" altLang="en-US" sz="1600" dirty="0"/>
              <a:t>Brings together the Nuclear Local Authority family – with differences and similarities </a:t>
            </a:r>
          </a:p>
          <a:p>
            <a:pPr marL="457200" indent="-457200">
              <a:buFontTx/>
              <a:buChar char="-"/>
            </a:pPr>
            <a:r>
              <a:rPr lang="en-GB" altLang="en-US" sz="1600" dirty="0"/>
              <a:t>A stronger combined voice,  shared experience/knowledge </a:t>
            </a:r>
          </a:p>
          <a:p>
            <a:pPr marL="457200" indent="-457200">
              <a:buFontTx/>
              <a:buChar char="-"/>
            </a:pPr>
            <a:r>
              <a:rPr lang="en-GB" altLang="en-US" sz="1600" dirty="0"/>
              <a:t>Well respected Director  </a:t>
            </a:r>
          </a:p>
        </p:txBody>
      </p:sp>
      <p:sp>
        <p:nvSpPr>
          <p:cNvPr id="3074" name="Title 1"/>
          <p:cNvSpPr>
            <a:spLocks noGrp="1"/>
          </p:cNvSpPr>
          <p:nvPr>
            <p:ph type="title"/>
          </p:nvPr>
        </p:nvSpPr>
        <p:spPr>
          <a:xfrm>
            <a:off x="395536" y="627911"/>
            <a:ext cx="6104688" cy="784865"/>
          </a:xfrm>
        </p:spPr>
        <p:txBody>
          <a:bodyPr>
            <a:noAutofit/>
          </a:bodyPr>
          <a:lstStyle/>
          <a:p>
            <a:r>
              <a:rPr lang="en-GB" alt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Effectiveness of  Nuleaf Representing Local Authorities </a:t>
            </a:r>
            <a:br>
              <a:rPr lang="en-GB" alt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en-GB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1910044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03157B2-EC88-1E4C-A86F-0866C8633A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1844824"/>
            <a:ext cx="7110560" cy="4392488"/>
          </a:xfrm>
        </p:spPr>
        <p:txBody>
          <a:bodyPr>
            <a:noAutofit/>
          </a:bodyPr>
          <a:lstStyle/>
          <a:p>
            <a:pPr marL="0" indent="0"/>
            <a:r>
              <a:rPr lang="en-GB" altLang="en-US" sz="1600" dirty="0"/>
              <a:t>The Local Authority view:</a:t>
            </a:r>
          </a:p>
          <a:p>
            <a:pPr marL="457200" indent="-457200">
              <a:buFontTx/>
              <a:buChar char="-"/>
            </a:pPr>
            <a:r>
              <a:rPr lang="en-GB" altLang="en-US" sz="1600" dirty="0"/>
              <a:t>Variable degree to which Members involved/senior managers aware of Nuleaf – information not disseminated consistently</a:t>
            </a:r>
          </a:p>
          <a:p>
            <a:pPr marL="457200" indent="-457200">
              <a:buFontTx/>
              <a:buChar char="-"/>
            </a:pPr>
            <a:r>
              <a:rPr lang="en-GB" altLang="en-US" sz="1600" dirty="0"/>
              <a:t>Scope to do more, be more proactive (e.g. - consultee for Local Plan), stimulate shared/knowledge/ambition of LA members </a:t>
            </a:r>
          </a:p>
          <a:p>
            <a:pPr marL="457200" indent="-457200">
              <a:buFontTx/>
              <a:buChar char="-"/>
            </a:pPr>
            <a:r>
              <a:rPr lang="en-GB" altLang="en-US" sz="1600" dirty="0"/>
              <a:t>Should/could have a higher profile/clearer purpose/greater recognition </a:t>
            </a:r>
          </a:p>
          <a:p>
            <a:pPr marL="457200" indent="-457200">
              <a:buFontTx/>
              <a:buChar char="-"/>
            </a:pPr>
            <a:r>
              <a:rPr lang="en-GB" altLang="en-US" sz="1600" dirty="0"/>
              <a:t>Language/format of meetings may not always be conducive to maximum participation/understanding for ”newer” participants. </a:t>
            </a:r>
          </a:p>
          <a:p>
            <a:pPr marL="457200" indent="-457200">
              <a:buFontTx/>
              <a:buChar char="-"/>
            </a:pPr>
            <a:r>
              <a:rPr lang="en-GB" altLang="en-US" sz="1600" dirty="0"/>
              <a:t>Large number of LAs in total membership – much smaller group of fully participating LAs – a positive and/or negative? </a:t>
            </a:r>
          </a:p>
          <a:p>
            <a:pPr marL="457200" indent="-457200">
              <a:buFontTx/>
              <a:buChar char="-"/>
            </a:pPr>
            <a:r>
              <a:rPr lang="en-GB" altLang="en-US" sz="1600" dirty="0"/>
              <a:t>Barriers to membership? </a:t>
            </a:r>
          </a:p>
          <a:p>
            <a:pPr marL="457200" indent="-457200">
              <a:buFontTx/>
              <a:buChar char="-"/>
            </a:pPr>
            <a:r>
              <a:rPr lang="en-GB" altLang="en-US" sz="1600" dirty="0"/>
              <a:t>Scope of Nuleaf to be involved in new nuclear/work with NNLAG – differing views</a:t>
            </a:r>
          </a:p>
          <a:p>
            <a:pPr marL="457200" indent="-457200">
              <a:buFontTx/>
              <a:buChar char="-"/>
            </a:pPr>
            <a:r>
              <a:rPr lang="en-GB" altLang="en-US" sz="1600" dirty="0"/>
              <a:t>Relationship to NFLA – important/reassess/recalibrate? </a:t>
            </a:r>
          </a:p>
          <a:p>
            <a:pPr marL="457200" indent="-457200">
              <a:buFontTx/>
              <a:buChar char="-"/>
            </a:pPr>
            <a:r>
              <a:rPr lang="en-GB" altLang="en-US" sz="1600" dirty="0"/>
              <a:t>SSGs – important and valuable - variable involvement/understanding/perception – ideas for change  </a:t>
            </a:r>
          </a:p>
        </p:txBody>
      </p:sp>
      <p:sp>
        <p:nvSpPr>
          <p:cNvPr id="3074" name="Title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6120680" cy="720080"/>
          </a:xfrm>
        </p:spPr>
        <p:txBody>
          <a:bodyPr>
            <a:noAutofit/>
          </a:bodyPr>
          <a:lstStyle/>
          <a:p>
            <a:r>
              <a:rPr lang="en-GB" alt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Effectiveness of  Nuleaf Representing Local Authorities</a:t>
            </a:r>
            <a:endParaRPr lang="en-GB" altLang="en-US" sz="2400" dirty="0"/>
          </a:p>
        </p:txBody>
      </p:sp>
    </p:spTree>
    <p:extLst>
      <p:ext uri="{BB962C8B-B14F-4D97-AF65-F5344CB8AC3E}">
        <p14:creationId xmlns:p14="http://schemas.microsoft.com/office/powerpoint/2010/main" val="6522691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03157B2-EC88-1E4C-A86F-0866C8633A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1844824"/>
            <a:ext cx="7110560" cy="4392488"/>
          </a:xfrm>
        </p:spPr>
        <p:txBody>
          <a:bodyPr>
            <a:normAutofit fontScale="55000" lnSpcReduction="20000"/>
          </a:bodyPr>
          <a:lstStyle/>
          <a:p>
            <a:pPr marL="0" indent="0"/>
            <a:r>
              <a:rPr lang="en-GB" altLang="en-US" sz="3400" dirty="0"/>
              <a:t>NDA/RWM/ONR view </a:t>
            </a:r>
          </a:p>
          <a:p>
            <a:pPr marL="0" indent="0"/>
            <a:endParaRPr lang="en-GB" altLang="en-US" sz="3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altLang="en-US" sz="3400" dirty="0"/>
              <a:t>Good high level understanding of role and purpose of Nuleaf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altLang="en-US" sz="3400" dirty="0"/>
              <a:t>Nuleaf valued for LA perspective it gives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altLang="en-US" sz="3400" dirty="0"/>
              <a:t>Gives valuable dialogue with LAs, ability to build long term relationship.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altLang="en-US" sz="3400" dirty="0"/>
              <a:t>Good/open communication with Nuleaf – an honest broker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altLang="en-US" sz="3400" dirty="0"/>
              <a:t>Representative – in terms of legacy site – less so for operational sites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altLang="en-US" sz="3400" dirty="0"/>
              <a:t>How respond/adapt to nuclear new build – a new geography/new LAs?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altLang="en-US" sz="3400" dirty="0"/>
              <a:t>Reaching out on Geological Disposal siting potential areas positive. 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altLang="en-US" sz="3400" dirty="0"/>
              <a:t>UK wide involvement – role in Scotland – important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altLang="en-US" sz="3400" dirty="0"/>
              <a:t>Well respected Director  </a:t>
            </a:r>
          </a:p>
          <a:p>
            <a:pPr marL="0" indent="0"/>
            <a:endParaRPr lang="en-GB" altLang="en-US" sz="3400" dirty="0"/>
          </a:p>
          <a:p>
            <a:pPr marL="0" indent="0"/>
            <a:endParaRPr lang="en-GB" altLang="en-US" sz="3400" dirty="0"/>
          </a:p>
        </p:txBody>
      </p:sp>
      <p:sp>
        <p:nvSpPr>
          <p:cNvPr id="3074" name="Title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6104688" cy="864096"/>
          </a:xfrm>
        </p:spPr>
        <p:txBody>
          <a:bodyPr>
            <a:noAutofit/>
          </a:bodyPr>
          <a:lstStyle/>
          <a:p>
            <a:r>
              <a:rPr lang="en-GB" alt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Effectiveness of  Nuleaf Representing Local Authorities</a:t>
            </a:r>
            <a:endParaRPr lang="en-GB" altLang="en-US" sz="2400" dirty="0"/>
          </a:p>
        </p:txBody>
      </p:sp>
    </p:spTree>
    <p:extLst>
      <p:ext uri="{BB962C8B-B14F-4D97-AF65-F5344CB8AC3E}">
        <p14:creationId xmlns:p14="http://schemas.microsoft.com/office/powerpoint/2010/main" val="40178165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03157B2-EC88-1E4C-A86F-0866C8633A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1844824"/>
            <a:ext cx="7110560" cy="4392488"/>
          </a:xfrm>
        </p:spPr>
        <p:txBody>
          <a:bodyPr>
            <a:normAutofit fontScale="62500" lnSpcReduction="20000"/>
          </a:bodyPr>
          <a:lstStyle/>
          <a:p>
            <a:pPr marL="0" indent="0"/>
            <a:r>
              <a:rPr lang="en-GB" altLang="en-US" sz="3400" dirty="0"/>
              <a:t>NDA/RWM/ONR views </a:t>
            </a:r>
          </a:p>
          <a:p>
            <a:pPr marL="0" indent="0"/>
            <a:endParaRPr lang="en-GB" altLang="en-US" sz="3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altLang="en-US" sz="3400" dirty="0"/>
              <a:t>Nuleaf take a higher profile – facilitate the debate? 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altLang="en-US" sz="3400" dirty="0"/>
              <a:t>Nuleaf be more proactive in involving  other stakeholders, to promote engagement, to make more/develop greater connections within and outside the nuclear sector?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altLang="en-US" sz="3400" dirty="0"/>
              <a:t>Nuleaf encourage the Local Authority ambition – the full potential of outcomes that could be possible?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altLang="en-US" sz="3400" dirty="0"/>
              <a:t>Increase the Local Authority reach – across the nuclear geography – as exists and as may exist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altLang="en-US" sz="3400" dirty="0"/>
              <a:t>NFLA – differences as compared to Nuleaf – an NGO,  who do they represent – competing or complementary, alternative routes for NFLA voice to be heard?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altLang="en-US" sz="3400" dirty="0"/>
              <a:t>NWS/ONR – SSGs very variable – ideas for change  </a:t>
            </a:r>
          </a:p>
        </p:txBody>
      </p:sp>
      <p:sp>
        <p:nvSpPr>
          <p:cNvPr id="3074" name="Title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6104688" cy="864096"/>
          </a:xfrm>
        </p:spPr>
        <p:txBody>
          <a:bodyPr>
            <a:noAutofit/>
          </a:bodyPr>
          <a:lstStyle/>
          <a:p>
            <a:r>
              <a:rPr lang="en-GB" alt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Effectiveness of  Nuleaf Representing Local Authorities</a:t>
            </a:r>
            <a:endParaRPr lang="en-GB" altLang="en-US" sz="2400" dirty="0"/>
          </a:p>
        </p:txBody>
      </p:sp>
    </p:spTree>
    <p:extLst>
      <p:ext uri="{BB962C8B-B14F-4D97-AF65-F5344CB8AC3E}">
        <p14:creationId xmlns:p14="http://schemas.microsoft.com/office/powerpoint/2010/main" val="564085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9A8431-C23D-E667-7887-DFF85498C1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71800" y="2636912"/>
            <a:ext cx="6048672" cy="1872208"/>
          </a:xfrm>
        </p:spPr>
        <p:txBody>
          <a:bodyPr>
            <a:normAutofit/>
          </a:bodyPr>
          <a:lstStyle/>
          <a:p>
            <a:pPr algn="l"/>
            <a:r>
              <a:rPr lang="en-GB" altLang="en-US" dirty="0"/>
              <a:t>Discussion </a:t>
            </a:r>
            <a:br>
              <a:rPr lang="en-GB" altLang="en-US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852639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3B5999-96C4-E145-A4AB-9AB35E50348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10243" name="Content Placeholder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 marL="0" indent="0">
              <a:buFontTx/>
              <a:buNone/>
            </a:pPr>
            <a:r>
              <a:rPr lang="en-GB" altLang="en-US" dirty="0"/>
              <a:t>Contact: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1B9144D-784E-B540-92CE-5A9D6220687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70000" lnSpcReduction="20000"/>
          </a:bodyPr>
          <a:lstStyle/>
          <a:p>
            <a:endParaRPr lang="en-US" dirty="0"/>
          </a:p>
          <a:p>
            <a:r>
              <a:rPr lang="en-US" dirty="0"/>
              <a:t>07871 148863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4C3A46A-0FEE-C943-A4FD-087052DF175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b="1" dirty="0"/>
              <a:t>www.nuleaf.org.uk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1F3B334-79E5-4643-816D-05C2635DAFA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@</a:t>
            </a:r>
            <a:r>
              <a:rPr lang="en-US" dirty="0" err="1"/>
              <a:t>nuleaforguk</a:t>
            </a:r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611636A-B02D-1346-B751-242616F2F01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D0D5C62-E67B-C50D-20E2-C711913D3FE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5537" y="4005064"/>
            <a:ext cx="2880318" cy="422440"/>
          </a:xfrm>
        </p:spPr>
        <p:txBody>
          <a:bodyPr>
            <a:normAutofit fontScale="92500" lnSpcReduction="10000"/>
          </a:bodyPr>
          <a:lstStyle/>
          <a:p>
            <a:r>
              <a:rPr lang="en-GB" dirty="0"/>
              <a:t>Steve Smith </a:t>
            </a:r>
          </a:p>
          <a:p>
            <a:r>
              <a:rPr lang="en-GB" dirty="0"/>
              <a:t>Doug Bamsey 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F5763BBF-7EBD-43F4-8DCD-2E0D934608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95537" y="4437112"/>
            <a:ext cx="2880318" cy="352480"/>
          </a:xfrm>
        </p:spPr>
        <p:txBody>
          <a:bodyPr>
            <a:normAutofit fontScale="85000" lnSpcReduction="20000"/>
          </a:bodyPr>
          <a:lstStyle/>
          <a:p>
            <a:r>
              <a:rPr lang="nb-NO" dirty="0"/>
              <a:t>steve.smith@hortonsmithltd.co.uk</a:t>
            </a:r>
            <a:endParaRPr lang="en-GB" dirty="0"/>
          </a:p>
          <a:p>
            <a:r>
              <a:rPr lang="en-GB" dirty="0"/>
              <a:t>douglasmontagub@gmail.com </a:t>
            </a:r>
          </a:p>
        </p:txBody>
      </p:sp>
    </p:spTree>
    <p:extLst>
      <p:ext uri="{BB962C8B-B14F-4D97-AF65-F5344CB8AC3E}">
        <p14:creationId xmlns:p14="http://schemas.microsoft.com/office/powerpoint/2010/main" val="3050596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03157B2-EC88-1E4C-A86F-0866C8633A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2348880"/>
            <a:ext cx="4608512" cy="3225441"/>
          </a:xfrm>
        </p:spPr>
        <p:txBody>
          <a:bodyPr>
            <a:normAutofit fontScale="92500"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GB" altLang="en-US" sz="1900" dirty="0"/>
              <a:t>Purpose of study - reminder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altLang="en-US" sz="1900" dirty="0"/>
              <a:t>Progress to date 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altLang="en-US" sz="1900" dirty="0"/>
              <a:t>Emerging findings: </a:t>
            </a:r>
          </a:p>
          <a:p>
            <a:pPr lvl="2"/>
            <a:r>
              <a:rPr lang="en-GB" altLang="en-US" sz="1900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effectiveness of NDA  stakeholder engagement across the NDA estate with national and international comparisons </a:t>
            </a:r>
          </a:p>
          <a:p>
            <a:pPr lvl="2"/>
            <a:r>
              <a:rPr lang="en-GB" altLang="en-US" sz="1900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effectiveness of  Nuleaf representing Local Authorities – views of LAs and Nuclear sector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altLang="en-US" sz="1900" dirty="0"/>
              <a:t>Discussion </a:t>
            </a:r>
          </a:p>
          <a:p>
            <a:pPr>
              <a:buFont typeface="Arial" panose="020B0604020202020204" pitchFamily="34" charset="0"/>
              <a:buChar char="•"/>
            </a:pPr>
            <a:endParaRPr lang="en-GB" altLang="en-US" sz="1700" dirty="0"/>
          </a:p>
          <a:p>
            <a:pPr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sp>
        <p:nvSpPr>
          <p:cNvPr id="3074" name="Title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6104688" cy="574897"/>
          </a:xfrm>
        </p:spPr>
        <p:txBody>
          <a:bodyPr>
            <a:noAutofit/>
          </a:bodyPr>
          <a:lstStyle/>
          <a:p>
            <a:r>
              <a:rPr lang="en-GB" sz="2400" b="1" dirty="0">
                <a:effectLst/>
                <a:latin typeface="Tahoma" panose="020B0604030504040204" pitchFamily="34" charset="0"/>
              </a:rPr>
              <a:t>Ensuring Effective NDA Community and Stakeholder Engagement</a:t>
            </a:r>
            <a:r>
              <a:rPr lang="en-GB" sz="2400" dirty="0"/>
              <a:t> </a:t>
            </a:r>
            <a:r>
              <a:rPr lang="en-GB" sz="2400" b="1" dirty="0">
                <a:effectLst/>
                <a:latin typeface="Tahoma" panose="020B0604030504040204" pitchFamily="34" charset="0"/>
              </a:rPr>
              <a:t>– The </a:t>
            </a:r>
            <a:r>
              <a:rPr lang="en-GB" sz="2400" b="1" dirty="0" err="1">
                <a:effectLst/>
                <a:latin typeface="Tahoma" panose="020B0604030504040204" pitchFamily="34" charset="0"/>
              </a:rPr>
              <a:t>Nuleaf</a:t>
            </a:r>
            <a:r>
              <a:rPr lang="en-GB" sz="2400" b="1" dirty="0">
                <a:effectLst/>
                <a:latin typeface="Tahoma" panose="020B0604030504040204" pitchFamily="34" charset="0"/>
              </a:rPr>
              <a:t> View </a:t>
            </a:r>
            <a:endParaRPr lang="en-GB" altLang="en-US" sz="2400" dirty="0"/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C57154D1-77DE-9E75-27A9-75FBB51C983E}"/>
              </a:ext>
            </a:extLst>
          </p:cNvPr>
          <p:cNvPicPr>
            <a:picLocks noGrp="1" noChangeAspect="1"/>
          </p:cNvPicPr>
          <p:nvPr>
            <p:ph type="pic" idx="10"/>
          </p:nvPr>
        </p:nvPicPr>
        <p:blipFill>
          <a:blip r:embed="rId2"/>
          <a:srcRect l="8511" r="8511"/>
          <a:stretch>
            <a:fillRect/>
          </a:stretch>
        </p:blipFill>
        <p:spPr>
          <a:xfrm>
            <a:off x="5004048" y="1988840"/>
            <a:ext cx="3888432" cy="3585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5449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03157B2-EC88-1E4C-A86F-0866C8633A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1916832"/>
            <a:ext cx="6768752" cy="5184576"/>
          </a:xfrm>
        </p:spPr>
        <p:txBody>
          <a:bodyPr>
            <a:normAutofit/>
          </a:bodyPr>
          <a:lstStyle/>
          <a:p>
            <a:pPr marL="0" indent="0"/>
            <a:r>
              <a:rPr lang="en-GB" altLang="en-US" sz="1900" dirty="0"/>
              <a:t>Purpose of Study – a reminder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altLang="en-US" sz="1600" dirty="0"/>
              <a:t>Consider current stakeholder landscape and assess </a:t>
            </a:r>
          </a:p>
          <a:p>
            <a:pPr marL="0" indent="0"/>
            <a:r>
              <a:rPr lang="en-GB" altLang="en-US" sz="1600" dirty="0"/>
              <a:t>     effectiveness of current arrangements for stakeholder </a:t>
            </a:r>
          </a:p>
          <a:p>
            <a:pPr marL="0" indent="0"/>
            <a:r>
              <a:rPr lang="en-GB" altLang="en-US" sz="1600" dirty="0"/>
              <a:t>     engagement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altLang="en-US" sz="1600" dirty="0"/>
              <a:t>Gather views from Nuleaf members on current and </a:t>
            </a:r>
          </a:p>
          <a:p>
            <a:pPr marL="0" indent="0"/>
            <a:r>
              <a:rPr lang="en-GB" altLang="en-US" sz="1600" dirty="0"/>
              <a:t>     future NDA local authority and community engagement </a:t>
            </a:r>
          </a:p>
          <a:p>
            <a:pPr marL="0" indent="0"/>
            <a:r>
              <a:rPr lang="en-GB" altLang="en-US" sz="1600" dirty="0"/>
              <a:t>     activities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altLang="en-US" sz="1600" dirty="0"/>
              <a:t>Review best practice nationally and internationally – in terms of comparable industries and other countries nuclear engagement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altLang="en-US" sz="1600" dirty="0"/>
              <a:t>Help shape NDAs approaches to stakeholder engagement in the future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altLang="en-US" sz="1600" dirty="0"/>
              <a:t>Set out a clear role for </a:t>
            </a:r>
            <a:r>
              <a:rPr lang="en-GB" altLang="en-US" sz="1600" dirty="0" err="1"/>
              <a:t>Nuleaf</a:t>
            </a:r>
            <a:r>
              <a:rPr lang="en-GB" altLang="en-US" sz="1600" dirty="0"/>
              <a:t> within the evolving stakeholder landscape, one that supports local engagement by our member authorities and complements SSG etc</a:t>
            </a:r>
            <a:endParaRPr lang="en-GB" altLang="en-US" sz="1600" i="1" dirty="0"/>
          </a:p>
          <a:p>
            <a:pPr>
              <a:buFont typeface="Arial" panose="020B0604020202020204" pitchFamily="34" charset="0"/>
              <a:buChar char="•"/>
            </a:pPr>
            <a:r>
              <a:rPr lang="en-GB" altLang="en-US" sz="1600" dirty="0"/>
              <a:t>Raise the profile of </a:t>
            </a:r>
            <a:r>
              <a:rPr lang="en-GB" altLang="en-US" sz="1600" dirty="0" err="1"/>
              <a:t>Nuleaf</a:t>
            </a:r>
            <a:r>
              <a:rPr lang="en-GB" altLang="en-US" sz="1600" dirty="0"/>
              <a:t> with existing and potential local authority members </a:t>
            </a:r>
          </a:p>
          <a:p>
            <a:pPr marL="0" indent="0"/>
            <a:r>
              <a:rPr lang="en-US" sz="1600" i="1" dirty="0"/>
              <a:t>  </a:t>
            </a:r>
          </a:p>
        </p:txBody>
      </p:sp>
      <p:sp>
        <p:nvSpPr>
          <p:cNvPr id="3074" name="Title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6104688" cy="574897"/>
          </a:xfrm>
        </p:spPr>
        <p:txBody>
          <a:bodyPr>
            <a:noAutofit/>
          </a:bodyPr>
          <a:lstStyle/>
          <a:p>
            <a:r>
              <a:rPr lang="en-GB" sz="2400" b="1" dirty="0">
                <a:effectLst/>
                <a:latin typeface="Tahoma" panose="020B0604030504040204" pitchFamily="34" charset="0"/>
              </a:rPr>
              <a:t>Ensuring Effective NDA Community and Stakeholder Engagement</a:t>
            </a:r>
            <a:r>
              <a:rPr lang="en-GB" sz="2400" dirty="0"/>
              <a:t> </a:t>
            </a:r>
            <a:r>
              <a:rPr lang="en-GB" sz="2400" b="1" dirty="0">
                <a:effectLst/>
                <a:latin typeface="Tahoma" panose="020B0604030504040204" pitchFamily="34" charset="0"/>
              </a:rPr>
              <a:t>– The </a:t>
            </a:r>
            <a:r>
              <a:rPr lang="en-GB" sz="2400" b="1" dirty="0" err="1">
                <a:effectLst/>
                <a:latin typeface="Tahoma" panose="020B0604030504040204" pitchFamily="34" charset="0"/>
              </a:rPr>
              <a:t>Nuleaf</a:t>
            </a:r>
            <a:r>
              <a:rPr lang="en-GB" sz="2400" b="1" dirty="0">
                <a:effectLst/>
                <a:latin typeface="Tahoma" panose="020B0604030504040204" pitchFamily="34" charset="0"/>
              </a:rPr>
              <a:t> View </a:t>
            </a:r>
            <a:endParaRPr lang="en-GB" altLang="en-US" sz="2400" dirty="0"/>
          </a:p>
        </p:txBody>
      </p:sp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1FC0088B-5124-6C9B-F241-54988033DC80}"/>
              </a:ext>
            </a:extLst>
          </p:cNvPr>
          <p:cNvPicPr>
            <a:picLocks noGrp="1" noChangeAspect="1" noChangeArrowheads="1"/>
          </p:cNvPicPr>
          <p:nvPr>
            <p:ph type="pic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1" r="8481"/>
          <a:stretch>
            <a:fillRect/>
          </a:stretch>
        </p:blipFill>
        <p:spPr bwMode="auto">
          <a:xfrm>
            <a:off x="5724128" y="1412776"/>
            <a:ext cx="3226572" cy="2592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47501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03157B2-EC88-1E4C-A86F-0866C8633A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1988840"/>
            <a:ext cx="5616624" cy="3816424"/>
          </a:xfrm>
        </p:spPr>
        <p:txBody>
          <a:bodyPr>
            <a:normAutofit fontScale="70000" lnSpcReduction="20000"/>
          </a:bodyPr>
          <a:lstStyle/>
          <a:p>
            <a:pPr marL="0" indent="0"/>
            <a:r>
              <a:rPr lang="en-GB" altLang="en-US" sz="2700" dirty="0"/>
              <a:t>Proposal/Process/Timescales/Outputs - a reminder </a:t>
            </a:r>
          </a:p>
          <a:p>
            <a:pPr marL="0" indent="0"/>
            <a:endParaRPr lang="en-GB" altLang="en-US" sz="1900" dirty="0"/>
          </a:p>
          <a:p>
            <a:pPr marL="0" indent="0"/>
            <a:r>
              <a:rPr lang="en-GB" altLang="en-US" sz="2300" dirty="0"/>
              <a:t>3 phases</a:t>
            </a:r>
          </a:p>
          <a:p>
            <a:pPr marL="0" indent="0"/>
            <a:endParaRPr lang="en-GB" altLang="en-US" sz="2300" dirty="0"/>
          </a:p>
          <a:p>
            <a:pPr marL="0" indent="0"/>
            <a:r>
              <a:rPr lang="en-GB" altLang="en-US" sz="2300" dirty="0"/>
              <a:t>1 assess effectiveness of current arrangements for stakeholder engagement across the NDA estate and assess effectiveness of  Nuleaf representing Local Authorities.  </a:t>
            </a:r>
          </a:p>
          <a:p>
            <a:pPr marL="0" indent="0"/>
            <a:r>
              <a:rPr lang="en-GB" altLang="en-US" sz="2300" dirty="0"/>
              <a:t>2 in depth and wider consultation with current stakeholders and interested communities </a:t>
            </a:r>
          </a:p>
          <a:p>
            <a:pPr marL="0" indent="0"/>
            <a:r>
              <a:rPr lang="en-GB" altLang="en-US" sz="2300" dirty="0"/>
              <a:t>3 Report from study and recommendations for Nuleaf and partners to consider aiding future decision making/thinking on stakeholder engagement.</a:t>
            </a:r>
          </a:p>
          <a:p>
            <a:pPr marL="0" indent="0"/>
            <a:endParaRPr lang="en-GB" altLang="en-US" sz="2300" dirty="0"/>
          </a:p>
          <a:p>
            <a:pPr marL="0" indent="0"/>
            <a:r>
              <a:rPr lang="en-GB" altLang="en-US" sz="2300" dirty="0"/>
              <a:t>Today’s meeting – emerging findings from phases 1/2 – for Nuleaf members’ information and thoughts. </a:t>
            </a:r>
            <a:endParaRPr lang="en-US" sz="2000" dirty="0"/>
          </a:p>
        </p:txBody>
      </p:sp>
      <p:sp>
        <p:nvSpPr>
          <p:cNvPr id="3074" name="Title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6104688" cy="574897"/>
          </a:xfrm>
        </p:spPr>
        <p:txBody>
          <a:bodyPr>
            <a:noAutofit/>
          </a:bodyPr>
          <a:lstStyle/>
          <a:p>
            <a:r>
              <a:rPr lang="en-GB" sz="2400" b="1" dirty="0">
                <a:effectLst/>
                <a:latin typeface="Tahoma" panose="020B0604030504040204" pitchFamily="34" charset="0"/>
              </a:rPr>
              <a:t>Ensuring Effective NDA Community and Stakeholder Engagement</a:t>
            </a:r>
            <a:r>
              <a:rPr lang="en-GB" sz="2400" dirty="0"/>
              <a:t> </a:t>
            </a:r>
            <a:r>
              <a:rPr lang="en-GB" sz="2400" b="1" dirty="0">
                <a:effectLst/>
                <a:latin typeface="Tahoma" panose="020B0604030504040204" pitchFamily="34" charset="0"/>
              </a:rPr>
              <a:t>– The </a:t>
            </a:r>
            <a:r>
              <a:rPr lang="en-GB" sz="2400" b="1" dirty="0" err="1">
                <a:effectLst/>
                <a:latin typeface="Tahoma" panose="020B0604030504040204" pitchFamily="34" charset="0"/>
              </a:rPr>
              <a:t>Nuleaf</a:t>
            </a:r>
            <a:r>
              <a:rPr lang="en-GB" sz="2400" b="1" dirty="0">
                <a:effectLst/>
                <a:latin typeface="Tahoma" panose="020B0604030504040204" pitchFamily="34" charset="0"/>
              </a:rPr>
              <a:t> View </a:t>
            </a:r>
            <a:endParaRPr lang="en-GB" altLang="en-US" sz="2400" dirty="0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EF30B383-3677-2471-5630-7E2F9283F3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2590" y="1988840"/>
            <a:ext cx="3096344" cy="2596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63777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03157B2-EC88-1E4C-A86F-0866C8633A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1931749"/>
            <a:ext cx="4590280" cy="3225441"/>
          </a:xfrm>
        </p:spPr>
        <p:txBody>
          <a:bodyPr>
            <a:normAutofit/>
          </a:bodyPr>
          <a:lstStyle/>
          <a:p>
            <a:pPr marL="0" indent="0"/>
            <a:r>
              <a:rPr lang="en-GB" altLang="en-US" sz="1900" dirty="0"/>
              <a:t>Other NDA funded studies underway</a:t>
            </a:r>
          </a:p>
          <a:p>
            <a:pPr marL="0" indent="0"/>
            <a:endParaRPr lang="en-GB" altLang="en-US" sz="1900" dirty="0"/>
          </a:p>
          <a:p>
            <a:pPr>
              <a:buFont typeface="Arial" panose="020B0604020202020204" pitchFamily="34" charset="0"/>
              <a:buChar char="•"/>
            </a:pPr>
            <a:r>
              <a:rPr lang="en-GB" altLang="en-US" sz="2000" dirty="0"/>
              <a:t>Review of the effectiveness of SSGs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altLang="en-US" sz="2000" dirty="0"/>
              <a:t>Can Citizen Participation techniques be used to benefit stakeholder engagement.</a:t>
            </a:r>
          </a:p>
          <a:p>
            <a:pPr>
              <a:buFont typeface="Arial" panose="020B0604020202020204" pitchFamily="34" charset="0"/>
              <a:buChar char="•"/>
            </a:pPr>
            <a:endParaRPr lang="en-GB" altLang="en-US" sz="1600" dirty="0"/>
          </a:p>
          <a:p>
            <a:pPr>
              <a:buFont typeface="Arial" panose="020B0604020202020204" pitchFamily="34" charset="0"/>
              <a:buChar char="•"/>
            </a:pPr>
            <a:endParaRPr lang="en-GB" altLang="en-US" sz="1700" dirty="0"/>
          </a:p>
          <a:p>
            <a:pPr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sp>
        <p:nvSpPr>
          <p:cNvPr id="3074" name="Title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6104688" cy="574897"/>
          </a:xfrm>
        </p:spPr>
        <p:txBody>
          <a:bodyPr>
            <a:noAutofit/>
          </a:bodyPr>
          <a:lstStyle/>
          <a:p>
            <a:r>
              <a:rPr lang="en-GB" sz="2400" b="1" dirty="0">
                <a:effectLst/>
                <a:latin typeface="Tahoma" panose="020B0604030504040204" pitchFamily="34" charset="0"/>
              </a:rPr>
              <a:t>Ensuring Effective NDA Community and Stakeholder Engagement</a:t>
            </a:r>
            <a:r>
              <a:rPr lang="en-GB" sz="2400" dirty="0"/>
              <a:t> </a:t>
            </a:r>
            <a:r>
              <a:rPr lang="en-GB" sz="2400" b="1" dirty="0">
                <a:effectLst/>
                <a:latin typeface="Tahoma" panose="020B0604030504040204" pitchFamily="34" charset="0"/>
              </a:rPr>
              <a:t>– The </a:t>
            </a:r>
            <a:r>
              <a:rPr lang="en-GB" sz="2400" b="1" dirty="0" err="1">
                <a:effectLst/>
                <a:latin typeface="Tahoma" panose="020B0604030504040204" pitchFamily="34" charset="0"/>
              </a:rPr>
              <a:t>Nuleaf</a:t>
            </a:r>
            <a:r>
              <a:rPr lang="en-GB" sz="2400" b="1" dirty="0">
                <a:effectLst/>
                <a:latin typeface="Tahoma" panose="020B0604030504040204" pitchFamily="34" charset="0"/>
              </a:rPr>
              <a:t> View </a:t>
            </a:r>
            <a:endParaRPr lang="en-GB" altLang="en-US" sz="2400" dirty="0"/>
          </a:p>
        </p:txBody>
      </p:sp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21A79104-A9DC-DD8B-67E6-1F89850C727F}"/>
              </a:ext>
            </a:extLst>
          </p:cNvPr>
          <p:cNvPicPr>
            <a:picLocks noGrp="1" noChangeAspect="1" noChangeArrowheads="1"/>
          </p:cNvPicPr>
          <p:nvPr>
            <p:ph type="pic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25" r="15825"/>
          <a:stretch>
            <a:fillRect/>
          </a:stretch>
        </p:blipFill>
        <p:spPr bwMode="auto">
          <a:xfrm>
            <a:off x="5508104" y="2219782"/>
            <a:ext cx="3228186" cy="2649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9185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03157B2-EC88-1E4C-A86F-0866C8633A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1844824"/>
            <a:ext cx="7110560" cy="4392488"/>
          </a:xfrm>
        </p:spPr>
        <p:txBody>
          <a:bodyPr>
            <a:normAutofit/>
          </a:bodyPr>
          <a:lstStyle/>
          <a:p>
            <a:pPr marL="0" indent="0"/>
            <a:r>
              <a:rPr lang="en-GB" altLang="en-US" sz="2000" dirty="0"/>
              <a:t>National organisations as comparators</a:t>
            </a:r>
          </a:p>
          <a:p>
            <a:pPr marL="0" indent="0"/>
            <a:endParaRPr lang="en-GB" altLang="en-US" sz="20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altLang="en-US" sz="2000" dirty="0"/>
              <a:t>ONR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altLang="en-US" sz="2000" dirty="0"/>
              <a:t>NIA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altLang="en-US" sz="2000" dirty="0"/>
              <a:t>National Grid Electricity Transmission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altLang="en-US" sz="2000" dirty="0"/>
              <a:t>EDF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altLang="en-US" sz="2000" dirty="0"/>
              <a:t>Oil and Gas Authority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altLang="en-US" sz="2000" dirty="0"/>
          </a:p>
          <a:p>
            <a:pPr marL="0" indent="0"/>
            <a:r>
              <a:rPr lang="en-GB" altLang="en-US" sz="2000" dirty="0"/>
              <a:t>Progress to date</a:t>
            </a:r>
          </a:p>
          <a:p>
            <a:pPr marL="0" indent="0"/>
            <a:endParaRPr lang="en-GB" altLang="en-US" sz="2000" dirty="0"/>
          </a:p>
          <a:p>
            <a:pPr marL="0" indent="0"/>
            <a:r>
              <a:rPr lang="en-GB" altLang="en-US" sz="2000" dirty="0"/>
              <a:t>Any initial key observations</a:t>
            </a:r>
          </a:p>
          <a:p>
            <a:pPr marL="0" indent="0"/>
            <a:endParaRPr lang="en-GB" altLang="en-US" sz="3400" dirty="0"/>
          </a:p>
          <a:p>
            <a:pPr marL="0" indent="0"/>
            <a:endParaRPr lang="en-GB" altLang="en-US" sz="3400" dirty="0"/>
          </a:p>
        </p:txBody>
      </p:sp>
      <p:sp>
        <p:nvSpPr>
          <p:cNvPr id="3074" name="Title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6104688" cy="864096"/>
          </a:xfrm>
        </p:spPr>
        <p:txBody>
          <a:bodyPr>
            <a:noAutofit/>
          </a:bodyPr>
          <a:lstStyle/>
          <a:p>
            <a:r>
              <a:rPr lang="en-GB" alt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Stakeholder engagement – a national comparison</a:t>
            </a:r>
            <a:endParaRPr lang="en-GB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8905510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03157B2-EC88-1E4C-A86F-0866C8633A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1844824"/>
            <a:ext cx="7110560" cy="4392488"/>
          </a:xfrm>
        </p:spPr>
        <p:txBody>
          <a:bodyPr>
            <a:normAutofit fontScale="55000" lnSpcReduction="20000"/>
          </a:bodyPr>
          <a:lstStyle/>
          <a:p>
            <a:pPr marL="0" indent="0"/>
            <a:r>
              <a:rPr lang="en-GB" altLang="en-US" sz="3600" dirty="0"/>
              <a:t>Initial headline observations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altLang="en-US" sz="3600" dirty="0"/>
              <a:t>Approaches can be reactive or proactive – policy orientated and consultative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altLang="en-US" sz="3600" dirty="0"/>
              <a:t>Some resource expensive – others not!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altLang="en-US" sz="3600" dirty="0"/>
              <a:t>Expected range of activities and methods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altLang="en-US" sz="3600" dirty="0"/>
              <a:t>Some approaches obligated – some driven by commercial opportunity and stakeholder/member expectations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altLang="en-US" sz="3600" dirty="0"/>
              <a:t>Aim to ensure “public confidence” - through openness and transparency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altLang="en-US" sz="3600" dirty="0"/>
              <a:t>Regular assessment of stakeholders' views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altLang="en-US" sz="3600" dirty="0"/>
              <a:t>Challenges of internal dissemination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altLang="en-US" sz="3600" dirty="0"/>
              <a:t>Ref to </a:t>
            </a:r>
            <a:r>
              <a:rPr lang="en-GB" sz="3600" i="0" u="none" strike="noStrike" dirty="0">
                <a:effectLst/>
              </a:rPr>
              <a:t>AA1000 </a:t>
            </a:r>
            <a:r>
              <a:rPr lang="en-GB" sz="3600" i="0" u="none" strike="noStrike" dirty="0" err="1">
                <a:effectLst/>
              </a:rPr>
              <a:t>AccountAbility</a:t>
            </a:r>
            <a:r>
              <a:rPr lang="en-GB" sz="3600" i="0" u="none" strike="noStrike" dirty="0">
                <a:effectLst/>
              </a:rPr>
              <a:t> Stakeholder Engagement Standard (2015)</a:t>
            </a:r>
            <a:endParaRPr lang="en-GB" altLang="en-US" sz="3600" dirty="0"/>
          </a:p>
          <a:p>
            <a:pPr marL="0" indent="0"/>
            <a:endParaRPr lang="en-GB" altLang="en-US" sz="3400" dirty="0"/>
          </a:p>
          <a:p>
            <a:pPr marL="0" indent="0"/>
            <a:endParaRPr lang="en-GB" altLang="en-US" sz="3400" dirty="0"/>
          </a:p>
        </p:txBody>
      </p:sp>
      <p:sp>
        <p:nvSpPr>
          <p:cNvPr id="3074" name="Title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6104688" cy="864096"/>
          </a:xfrm>
        </p:spPr>
        <p:txBody>
          <a:bodyPr>
            <a:noAutofit/>
          </a:bodyPr>
          <a:lstStyle/>
          <a:p>
            <a:r>
              <a:rPr lang="en-GB" alt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Stakeholder engagement – a national comparison</a:t>
            </a:r>
            <a:endParaRPr lang="en-GB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4387425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03157B2-EC88-1E4C-A86F-0866C8633A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1844824"/>
            <a:ext cx="7110560" cy="4392488"/>
          </a:xfrm>
        </p:spPr>
        <p:txBody>
          <a:bodyPr>
            <a:normAutofit/>
          </a:bodyPr>
          <a:lstStyle/>
          <a:p>
            <a:pPr marL="0" indent="0"/>
            <a:r>
              <a:rPr lang="en-GB" altLang="en-US" sz="2000" dirty="0"/>
              <a:t>International organisations as comparators</a:t>
            </a:r>
          </a:p>
          <a:p>
            <a:pPr marL="0" indent="0"/>
            <a:endParaRPr lang="en-GB" altLang="en-US" sz="20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altLang="en-US" sz="2000" dirty="0"/>
              <a:t>Finland – </a:t>
            </a:r>
            <a:r>
              <a:rPr lang="en-GB" altLang="en-US" sz="2000" dirty="0" err="1"/>
              <a:t>Eurajoki</a:t>
            </a:r>
            <a:r>
              <a:rPr lang="en-GB" altLang="en-US" sz="2000" dirty="0"/>
              <a:t> Municipality and </a:t>
            </a:r>
            <a:r>
              <a:rPr lang="en-GB" altLang="en-US" sz="2000" dirty="0" err="1"/>
              <a:t>Posiva</a:t>
            </a:r>
            <a:r>
              <a:rPr lang="en-GB" altLang="en-US" sz="2000" dirty="0"/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altLang="en-US" sz="2000" dirty="0"/>
              <a:t>Holland – </a:t>
            </a:r>
            <a:r>
              <a:rPr lang="en-GB" altLang="en-US" sz="2000" dirty="0" err="1"/>
              <a:t>Borsele</a:t>
            </a:r>
            <a:r>
              <a:rPr lang="en-GB" altLang="en-US" sz="2000" dirty="0"/>
              <a:t> Municipality and </a:t>
            </a:r>
            <a:r>
              <a:rPr lang="en-GB" altLang="en-US" sz="2000" dirty="0" err="1"/>
              <a:t>Covra</a:t>
            </a:r>
            <a:endParaRPr lang="en-GB" altLang="en-US" sz="20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altLang="en-US" sz="2000" dirty="0"/>
              <a:t>Sweden – </a:t>
            </a:r>
            <a:r>
              <a:rPr lang="en-GB" altLang="en-US" sz="2000" dirty="0" err="1"/>
              <a:t>Osthammer</a:t>
            </a:r>
            <a:r>
              <a:rPr lang="en-GB" altLang="en-US" sz="2000" dirty="0"/>
              <a:t> Municipality, SKB and KSO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altLang="en-US" sz="2000" dirty="0"/>
              <a:t>Canada – Municipality and NWMO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altLang="en-US" sz="2000" dirty="0"/>
          </a:p>
          <a:p>
            <a:pPr marL="0" indent="0"/>
            <a:r>
              <a:rPr lang="en-GB" altLang="en-US" sz="2000" dirty="0"/>
              <a:t>Progress to date</a:t>
            </a:r>
          </a:p>
          <a:p>
            <a:pPr marL="0" indent="0"/>
            <a:endParaRPr lang="en-GB" altLang="en-US" sz="2000" dirty="0"/>
          </a:p>
          <a:p>
            <a:pPr marL="0" indent="0"/>
            <a:r>
              <a:rPr lang="en-GB" altLang="en-US" sz="2000" dirty="0"/>
              <a:t>Any initial key observations</a:t>
            </a:r>
          </a:p>
          <a:p>
            <a:pPr marL="0" indent="0"/>
            <a:endParaRPr lang="en-GB" altLang="en-US" sz="3400" dirty="0"/>
          </a:p>
          <a:p>
            <a:pPr marL="0" indent="0"/>
            <a:endParaRPr lang="en-GB" altLang="en-US" sz="3400" dirty="0"/>
          </a:p>
        </p:txBody>
      </p:sp>
      <p:sp>
        <p:nvSpPr>
          <p:cNvPr id="3074" name="Title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6104688" cy="864096"/>
          </a:xfrm>
        </p:spPr>
        <p:txBody>
          <a:bodyPr>
            <a:noAutofit/>
          </a:bodyPr>
          <a:lstStyle/>
          <a:p>
            <a:r>
              <a:rPr lang="en-GB" alt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Stakeholder engagement – an international comparison</a:t>
            </a:r>
            <a:endParaRPr lang="en-GB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5123519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03157B2-EC88-1E4C-A86F-0866C8633A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1844824"/>
            <a:ext cx="7110560" cy="4392488"/>
          </a:xfrm>
        </p:spPr>
        <p:txBody>
          <a:bodyPr>
            <a:normAutofit fontScale="92500" lnSpcReduction="10000"/>
          </a:bodyPr>
          <a:lstStyle/>
          <a:p>
            <a:pPr marL="0" indent="0"/>
            <a:r>
              <a:rPr lang="en-GB" altLang="en-US" sz="2000" dirty="0"/>
              <a:t>Initial key observations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altLang="en-US" sz="1600" dirty="0"/>
              <a:t>Municipalities very positive about relationship with </a:t>
            </a:r>
            <a:r>
              <a:rPr lang="en-GB" altLang="en-US" sz="1600" dirty="0" err="1"/>
              <a:t>RadWaste</a:t>
            </a:r>
            <a:r>
              <a:rPr lang="en-GB" altLang="en-US" sz="1600" dirty="0"/>
              <a:t> Management Company (</a:t>
            </a:r>
            <a:r>
              <a:rPr lang="en-GB" altLang="en-US" sz="1600" dirty="0" err="1"/>
              <a:t>RWMCo</a:t>
            </a:r>
            <a:r>
              <a:rPr lang="en-GB" altLang="en-US" sz="1600" dirty="0"/>
              <a:t>) – access to CEO if needed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altLang="en-US" sz="1600" dirty="0"/>
              <a:t>Openness and trust fundamental – do what you said you would do – legal basis of agreements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altLang="en-US" sz="1600" dirty="0"/>
              <a:t>Long term relationships – better established by in-person contact – open meetings especially in early days of process – later use of social media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altLang="en-US" sz="1600" dirty="0" err="1"/>
              <a:t>RWMCo</a:t>
            </a:r>
            <a:r>
              <a:rPr lang="en-GB" altLang="en-US" sz="1600" dirty="0"/>
              <a:t> – invest in locality – be seen on the patch “</a:t>
            </a:r>
            <a:r>
              <a:rPr lang="en-GB" altLang="en-US" sz="1600" dirty="0" err="1"/>
              <a:t>learnmore</a:t>
            </a:r>
            <a:r>
              <a:rPr lang="en-GB" altLang="en-US" sz="1600" dirty="0"/>
              <a:t> centres” – dedicated officials – use of local businesses – use of local offices – employ local people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altLang="en-US" sz="1600" dirty="0"/>
              <a:t>Process is as important as information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altLang="en-US" sz="1600" dirty="0"/>
              <a:t>Engaging with young people and hard to reach groups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altLang="en-US" sz="1600" dirty="0"/>
              <a:t>Positive economic impact – in some communities over 80% support the industry – annual survey of local residents to test satisfaction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altLang="en-US" sz="1600" dirty="0"/>
              <a:t>Added value programme – </a:t>
            </a:r>
            <a:r>
              <a:rPr lang="en-GB" altLang="en-US" sz="1600" dirty="0" err="1"/>
              <a:t>inc</a:t>
            </a:r>
            <a:r>
              <a:rPr lang="en-GB" altLang="en-US" sz="1600" dirty="0"/>
              <a:t> sponsorship, Summer festival of activities, support to local infrastructure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altLang="en-US" sz="1600" dirty="0"/>
              <a:t>Maintain database of all engagement activities and comments received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altLang="en-US" sz="1600" dirty="0"/>
              <a:t>High quality and updated visuals </a:t>
            </a:r>
          </a:p>
          <a:p>
            <a:pPr marL="0" indent="0"/>
            <a:endParaRPr lang="en-GB" altLang="en-US" sz="3400" dirty="0"/>
          </a:p>
          <a:p>
            <a:pPr marL="0" indent="0"/>
            <a:endParaRPr lang="en-GB" altLang="en-US" sz="3400" dirty="0"/>
          </a:p>
        </p:txBody>
      </p:sp>
      <p:sp>
        <p:nvSpPr>
          <p:cNvPr id="3074" name="Title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6104688" cy="864096"/>
          </a:xfrm>
        </p:spPr>
        <p:txBody>
          <a:bodyPr>
            <a:noAutofit/>
          </a:bodyPr>
          <a:lstStyle/>
          <a:p>
            <a:r>
              <a:rPr lang="en-GB" alt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Stakeholder engagement – an international comparison</a:t>
            </a:r>
            <a:endParaRPr lang="en-GB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95084639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on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0" tIns="0" rIns="0" bIns="0" rtlCol="0">
        <a:normAutofit/>
      </a:bodyPr>
      <a:lstStyle>
        <a:defPPr algn="l">
          <a:defRPr sz="1400" b="1" i="0" dirty="0" smtClean="0">
            <a:solidFill>
              <a:srgbClr val="00798D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NuLeaf template" id="{CC2173A2-1787-E144-BB0E-6F371CB2A444}" vid="{134D93D3-3B84-DF4F-9D55-A0C4B5DC4DB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BB5460B0E5B7B4DB8171F8DFD03F41C" ma:contentTypeVersion="15" ma:contentTypeDescription="Create a new document." ma:contentTypeScope="" ma:versionID="3a70b95f7b021e5ed8759b82bc891c9c">
  <xsd:schema xmlns:xsd="http://www.w3.org/2001/XMLSchema" xmlns:xs="http://www.w3.org/2001/XMLSchema" xmlns:p="http://schemas.microsoft.com/office/2006/metadata/properties" xmlns:ns2="8361e8b8-df75-4cb5-ab88-db66a38dd3bd" xmlns:ns3="8438b821-0bbd-47bd-8453-448613961780" targetNamespace="http://schemas.microsoft.com/office/2006/metadata/properties" ma:root="true" ma:fieldsID="9f2d659c9088f7f9fd3fa61b9190271e" ns2:_="" ns3:_="">
    <xsd:import namespace="8361e8b8-df75-4cb5-ab88-db66a38dd3bd"/>
    <xsd:import namespace="8438b821-0bbd-47bd-8453-44861396178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ObjectDetectorVersions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61e8b8-df75-4cb5-ab88-db66a38dd3b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a06bf4c4-4eb2-40f1-bc0e-6b8189d6fc3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38b821-0bbd-47bd-8453-448613961780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367c7465-1ba3-4586-818c-1900e4937469}" ma:internalName="TaxCatchAll" ma:showField="CatchAllData" ma:web="8438b821-0bbd-47bd-8453-44861396178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438b821-0bbd-47bd-8453-448613961780" xsi:nil="true"/>
    <lcf76f155ced4ddcb4097134ff3c332f xmlns="8361e8b8-df75-4cb5-ab88-db66a38dd3b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9FA25553-C2D3-4265-A39D-5A3A8A0731B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01C0B87-ACED-4700-B217-276A99B46FF7}"/>
</file>

<file path=customXml/itemProps3.xml><?xml version="1.0" encoding="utf-8"?>
<ds:datastoreItem xmlns:ds="http://schemas.openxmlformats.org/officeDocument/2006/customXml" ds:itemID="{BC6CA643-52E2-4179-A5DF-2A8864DD06B1}">
  <ds:schemaRefs>
    <ds:schemaRef ds:uri="http://schemas.microsoft.com/office/2006/documentManagement/types"/>
    <ds:schemaRef ds:uri="http://purl.org/dc/elements/1.1/"/>
    <ds:schemaRef ds:uri="648a8922-5414-4633-ba02-24248eef45a9"/>
    <ds:schemaRef ds:uri="http://purl.org/dc/terms/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NuLeaf template</Template>
  <TotalTime>9967</TotalTime>
  <Words>1189</Words>
  <Application>Microsoft Office PowerPoint</Application>
  <PresentationFormat>On-screen Show (4:3)</PresentationFormat>
  <Paragraphs>143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Tahoma</vt:lpstr>
      <vt:lpstr>Presentation1</vt:lpstr>
      <vt:lpstr>Ensuring Effective NDA Community and Stakeholder Engagement  – The Nuleaf View  </vt:lpstr>
      <vt:lpstr>Ensuring Effective NDA Community and Stakeholder Engagement – The Nuleaf View </vt:lpstr>
      <vt:lpstr>Ensuring Effective NDA Community and Stakeholder Engagement – The Nuleaf View </vt:lpstr>
      <vt:lpstr>Ensuring Effective NDA Community and Stakeholder Engagement – The Nuleaf View </vt:lpstr>
      <vt:lpstr>Ensuring Effective NDA Community and Stakeholder Engagement – The Nuleaf View </vt:lpstr>
      <vt:lpstr>Stakeholder engagement – a national comparison</vt:lpstr>
      <vt:lpstr>Stakeholder engagement – a national comparison</vt:lpstr>
      <vt:lpstr>Stakeholder engagement – an international comparison</vt:lpstr>
      <vt:lpstr>Stakeholder engagement – an international comparison</vt:lpstr>
      <vt:lpstr>The Effectiveness of  Nuleaf Representing Local Authorities  </vt:lpstr>
      <vt:lpstr>The Effectiveness of  Nuleaf Representing Local Authorities</vt:lpstr>
      <vt:lpstr>The Effectiveness of  Nuleaf Representing Local Authorities</vt:lpstr>
      <vt:lpstr>The Effectiveness of  Nuleaf Representing Local Authorities</vt:lpstr>
      <vt:lpstr>Discussion  </vt:lpstr>
      <vt:lpstr>Thank you</vt:lpstr>
    </vt:vector>
  </TitlesOfParts>
  <Company>Customer Service Direct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Local Government and the GDF siting process</dc:title>
  <dc:creator>Catherine Draper</dc:creator>
  <cp:lastModifiedBy>Chloe Atkinson</cp:lastModifiedBy>
  <cp:revision>49</cp:revision>
  <cp:lastPrinted>2019-07-23T08:59:27Z</cp:lastPrinted>
  <dcterms:created xsi:type="dcterms:W3CDTF">2021-08-27T10:47:57Z</dcterms:created>
  <dcterms:modified xsi:type="dcterms:W3CDTF">2024-09-19T17:30:06Z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0x010100ABB5460B0E5B7B4DB8171F8DFD03F41C</vt:lpwstr>
  </property>
</Properties>
</file>