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72" r:id="rId5"/>
    <p:sldId id="432" r:id="rId6"/>
    <p:sldId id="433" r:id="rId7"/>
    <p:sldId id="434" r:id="rId8"/>
    <p:sldId id="420" r:id="rId9"/>
    <p:sldId id="435" r:id="rId10"/>
    <p:sldId id="436" r:id="rId11"/>
    <p:sldId id="437" r:id="rId12"/>
    <p:sldId id="438" r:id="rId13"/>
    <p:sldId id="429" r:id="rId14"/>
    <p:sldId id="430" r:id="rId15"/>
    <p:sldId id="428" r:id="rId16"/>
    <p:sldId id="431" r:id="rId17"/>
    <p:sldId id="419" r:id="rId18"/>
    <p:sldId id="26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8D"/>
    <a:srgbClr val="00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0F4F3-FBF6-4DF8-A815-56570066122D}" v="2" dt="2024-09-10T07:01:3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992" autoAdjust="0"/>
  </p:normalViewPr>
  <p:slideViewPr>
    <p:cSldViewPr>
      <p:cViewPr varScale="1">
        <p:scale>
          <a:sx n="68" d="100"/>
          <a:sy n="68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72FAD-0FD6-42EF-86D3-D82D61608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C83AD-F5AB-4034-8735-939940A46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24C73CD-6FF8-419B-893B-DC3C4393051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F006C-4AD0-476D-99B2-32D5AC524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67BB-C052-43D5-918D-1C2C32260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064A76E5-D50D-4F41-9065-4708136F8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EE73-E221-4CB8-88CF-B436BCA07A6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DF29-4B32-4589-8984-E12C0B1E3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DF29-4B32-4589-8984-E12C0B1E37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3600400" cy="1442591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3096344" cy="288032"/>
          </a:xfrm>
        </p:spPr>
        <p:txBody>
          <a:bodyPr vert="horz" lIns="0" tIns="0" rIns="0" bIns="0"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6097123"/>
            <a:ext cx="1944216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6309320"/>
            <a:ext cx="1944216" cy="288032"/>
          </a:xfrm>
        </p:spPr>
        <p:txBody>
          <a:bodyPr lIns="0" tIns="0" rIns="0" bIns="0"/>
          <a:lstStyle>
            <a:lvl1pPr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908720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8" y="3068960"/>
            <a:ext cx="3096344" cy="288032"/>
          </a:xfrm>
        </p:spPr>
        <p:txBody>
          <a:bodyPr vert="horz" lIns="0" tIns="0" rIns="0" bIns="0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09120"/>
            <a:ext cx="2880319" cy="288032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86916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92" y="1931751"/>
            <a:ext cx="3610744" cy="3384376"/>
          </a:xfrm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-20520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44008" y="1916832"/>
            <a:ext cx="3888432" cy="3384375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1560" y="1556792"/>
            <a:ext cx="7920880" cy="4176464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5936" y="1916832"/>
            <a:ext cx="4824536" cy="1008112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717032"/>
            <a:ext cx="2880319" cy="371456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005064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5B73377-65B7-2F47-AC9E-4A2E23A2E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7" y="443711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Email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80843A2-09B4-814D-9CEF-A87B256BE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468400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Tel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22200D6-656E-7F4E-B936-1E184B99D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6069320"/>
            <a:ext cx="2880318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www.nuleaf.org.uk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831435-9545-9348-B760-81A624BFD0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2" y="5111328"/>
            <a:ext cx="338616" cy="3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CB3B2-87F0-0449-9A2D-E15CB160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" y="5433568"/>
            <a:ext cx="177800" cy="177800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E2DDFE-8761-6243-B134-6D1AEED7E3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15719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@twitter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B84526-E6DE-944B-8728-1E55B15D8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5413688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3688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B6A2-3189-4AAE-B434-1E5EA098AA4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5C-1705-4A9F-9981-C93E82FEF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3F7-64F9-D449-88A4-0741BEE1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4104456" cy="1442591"/>
          </a:xfrm>
        </p:spPr>
        <p:txBody>
          <a:bodyPr>
            <a:normAutofit/>
          </a:bodyPr>
          <a:lstStyle/>
          <a:p>
            <a:r>
              <a:rPr lang="en-GB" sz="1800" b="1" dirty="0">
                <a:effectLst/>
                <a:latin typeface="Tahoma" panose="020B0604030504040204" pitchFamily="34" charset="0"/>
              </a:rPr>
              <a:t>Ensuring Effective NDA Community and Stakeholder Engagement </a:t>
            </a:r>
            <a:br>
              <a:rPr lang="en-GB" sz="1800" b="1" dirty="0">
                <a:effectLst/>
                <a:latin typeface="Tahoma" panose="020B0604030504040204" pitchFamily="34" charset="0"/>
              </a:rPr>
            </a:br>
            <a:r>
              <a:rPr lang="en-GB" sz="18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18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1800" b="1" dirty="0">
                <a:effectLst/>
                <a:latin typeface="Tahoma" panose="020B0604030504040204" pitchFamily="34" charset="0"/>
              </a:rPr>
              <a:t> View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244A5-AFC4-1E41-97C5-25616D97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479053"/>
            <a:ext cx="3528392" cy="288032"/>
          </a:xfrm>
        </p:spPr>
        <p:txBody>
          <a:bodyPr>
            <a:normAutofit fontScale="92500"/>
          </a:bodyPr>
          <a:lstStyle/>
          <a:p>
            <a:r>
              <a:rPr lang="en-US" dirty="0"/>
              <a:t>Presentation to Nuleaf Steering Group September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6B98-F198-D34C-A8B8-DD67D6C0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Steve Smith Doug Bamsey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50C59-5FB4-2B43-A075-A6117404D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Consultants</a:t>
            </a:r>
          </a:p>
        </p:txBody>
      </p:sp>
    </p:spTree>
    <p:extLst>
      <p:ext uri="{BB962C8B-B14F-4D97-AF65-F5344CB8AC3E}">
        <p14:creationId xmlns:p14="http://schemas.microsoft.com/office/powerpoint/2010/main" val="53584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GB" altLang="en-US" sz="1600" dirty="0"/>
              <a:t>The Local Authority view:</a:t>
            </a:r>
          </a:p>
          <a:p>
            <a:pPr marL="0" indent="0"/>
            <a:endParaRPr lang="en-GB" altLang="en-US" sz="1600" dirty="0"/>
          </a:p>
          <a:p>
            <a:pPr marL="457200" indent="-457200">
              <a:buFontTx/>
              <a:buChar char="-"/>
            </a:pPr>
            <a:r>
              <a:rPr lang="en-GB" altLang="en-US" sz="1600" dirty="0"/>
              <a:t>Good high-level understanding of role and function of Nuleaf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Without Nuleaf no/limited confidence would be as effective engagement with NDA.  A two-way conversation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Counters “isolation” of nuclear officers in LAs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Meetings very valuable – access to Nuclear industry,  important  source of information and knowledge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Gives a basis to participate in/understand the nuclear sector – new members supported in learning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Site visits very valuable 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Gives the context within which local nuclear sites exists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Consultation responses important on behalf of LAs and assisting individual responses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Brings together the Nuclear Local Authority family – with differences and similarities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A stronger combined voice,  shared experience/knowledge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Well respected Director 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7911"/>
            <a:ext cx="6104688" cy="78486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 Nuleaf Representing Local Authorities </a:t>
            </a:r>
            <a:br>
              <a:rPr lang="en-GB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100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Autofit/>
          </a:bodyPr>
          <a:lstStyle/>
          <a:p>
            <a:pPr marL="0" indent="0"/>
            <a:r>
              <a:rPr lang="en-GB" altLang="en-US" sz="1600" dirty="0"/>
              <a:t>The Local Authority view: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Variable degree to which Members involved/senior managers aware of Nuleaf – information not disseminated consistently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Scope to do more, be more proactive (e.g. - consultee for Local Plan), stimulate shared/knowledge/ambition of LA members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Should/could have a higher profile/clearer purpose/greater recognition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Language/format of meetings may not always be conducive to maximum participation/understanding for ”newer” participants.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Large number of LAs in total membership – much smaller group of fully participating LAs – a positive and/or negative?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Barriers to membership?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Scope of Nuleaf to be involved in new nuclear/work with NNLAG – differing views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Relationship to NFLA – important/reassess/recalibrate? </a:t>
            </a:r>
          </a:p>
          <a:p>
            <a:pPr marL="457200" indent="-457200">
              <a:buFontTx/>
              <a:buChar char="-"/>
            </a:pPr>
            <a:r>
              <a:rPr lang="en-GB" altLang="en-US" sz="1600" dirty="0"/>
              <a:t>SSGs – important and valuable - variable involvement/understanding/perception – ideas for change 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20680" cy="720080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 Nuleaf Representing Local Authorities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226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GB" altLang="en-US" sz="3400" dirty="0"/>
              <a:t>NDA/RWM/ONR view </a:t>
            </a:r>
          </a:p>
          <a:p>
            <a:pPr marL="0" indent="0"/>
            <a:endParaRPr lang="en-GB" altLang="en-US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Good high level understanding of role and purpose of Nuleaf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Nuleaf valued for LA perspective it gives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Gives valuable dialogue with LAs, ability to build long term relationship.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Good/open communication with Nuleaf – an honest broker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Representative – in terms of legacy site – less so for operational sites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How respond/adapt to nuclear new build – a new geography/new LAs?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Reaching out on Geological Disposal siting potential areas positive.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UK wide involvement – role in Scotland –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Well respected Director  </a:t>
            </a:r>
          </a:p>
          <a:p>
            <a:pPr marL="0" indent="0"/>
            <a:endParaRPr lang="en-GB" altLang="en-US" sz="3400" dirty="0"/>
          </a:p>
          <a:p>
            <a:pPr marL="0" indent="0"/>
            <a:endParaRPr lang="en-GB" altLang="en-US" sz="34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 Nuleaf Representing Local Authorities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781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GB" altLang="en-US" sz="3400" dirty="0"/>
              <a:t>NDA/RWM/ONR views </a:t>
            </a:r>
          </a:p>
          <a:p>
            <a:pPr marL="0" indent="0"/>
            <a:endParaRPr lang="en-GB" altLang="en-US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Nuleaf take a higher profile – facilitate the debate?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Nuleaf be more proactive in involving  other stakeholders, to promote engagement, to make more/develop greater connections within and outside the nuclear sector?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Nuleaf encourage the Local Authority ambition – the full potential of outcomes that could be possible?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Increase the Local Authority reach – across the nuclear geography – as exists and as may exist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NFLA – differences as compared to Nuleaf – an NGO,  who do they represent – competing or complementary, alternative routes for NFLA voice to be heard?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400" dirty="0"/>
              <a:t>NWS/ONR – SSGs very variable – ideas for change 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 Nuleaf Representing Local Authorities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40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8431-C23D-E667-7887-DFF85498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800" y="2636912"/>
            <a:ext cx="6048672" cy="1872208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Discussion </a:t>
            </a: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26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5999-96C4-E145-A4AB-9AB35E503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/>
              <a:t>Contact: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144D-784E-B540-92CE-5A9D6220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07871 148863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C3A46A-0FEE-C943-A4FD-087052DF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www.nuleaf.org.uk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3B334-79E5-4643-816D-05C2635DA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nuleaforguk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1636A-B02D-1346-B751-242616F2F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0D5C62-E67B-C50D-20E2-C711913D3F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7" y="4005064"/>
            <a:ext cx="2880318" cy="4224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Steve Smith </a:t>
            </a:r>
          </a:p>
          <a:p>
            <a:r>
              <a:rPr lang="en-GB" dirty="0"/>
              <a:t>Doug Bamsey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763BBF-7EBD-43F4-8DCD-2E0D93460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537" y="4437112"/>
            <a:ext cx="2880318" cy="35248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steve.smith@hortonsmithltd.co.uk</a:t>
            </a:r>
            <a:endParaRPr lang="en-GB" dirty="0"/>
          </a:p>
          <a:p>
            <a:r>
              <a:rPr lang="en-GB" dirty="0"/>
              <a:t>douglasmontagub@gmail.com </a:t>
            </a:r>
          </a:p>
        </p:txBody>
      </p:sp>
    </p:spTree>
    <p:extLst>
      <p:ext uri="{BB962C8B-B14F-4D97-AF65-F5344CB8AC3E}">
        <p14:creationId xmlns:p14="http://schemas.microsoft.com/office/powerpoint/2010/main" val="30505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48880"/>
            <a:ext cx="4608512" cy="322544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Purpose of study - reminder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Progress to date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Emerging findings: </a:t>
            </a:r>
          </a:p>
          <a:p>
            <a:pPr lvl="2"/>
            <a:r>
              <a:rPr lang="en-GB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effectiveness of NDA  stakeholder engagement across the NDA estate with national and international comparisons </a:t>
            </a:r>
          </a:p>
          <a:p>
            <a:pPr lvl="2"/>
            <a:r>
              <a:rPr lang="en-GB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 Nuleaf representing Local Authorities – views of LAs and Nuclear sector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Discussion 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7154D1-77DE-9E75-27A9-75FBB51C983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8511" r="8511"/>
          <a:stretch>
            <a:fillRect/>
          </a:stretch>
        </p:blipFill>
        <p:spPr>
          <a:xfrm>
            <a:off x="5004048" y="1988840"/>
            <a:ext cx="3888432" cy="3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6768752" cy="5184576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1900" dirty="0"/>
              <a:t>Purpose of Study – a reminder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Consider current stakeholder landscape and assess </a:t>
            </a:r>
          </a:p>
          <a:p>
            <a:pPr marL="0" indent="0"/>
            <a:r>
              <a:rPr lang="en-GB" altLang="en-US" sz="1600" dirty="0"/>
              <a:t>     effectiveness of current arrangements for stakeholder </a:t>
            </a:r>
          </a:p>
          <a:p>
            <a:pPr marL="0" indent="0"/>
            <a:r>
              <a:rPr lang="en-GB" altLang="en-US" sz="1600" dirty="0"/>
              <a:t>    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Gather views from Nuleaf members on current and </a:t>
            </a:r>
          </a:p>
          <a:p>
            <a:pPr marL="0" indent="0"/>
            <a:r>
              <a:rPr lang="en-GB" altLang="en-US" sz="1600" dirty="0"/>
              <a:t>     future NDA local authority and community engagement </a:t>
            </a:r>
          </a:p>
          <a:p>
            <a:pPr marL="0" indent="0"/>
            <a:r>
              <a:rPr lang="en-GB" altLang="en-US" sz="1600" dirty="0"/>
              <a:t>     activities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Review best practice nationally and internationally – in terms of comparable industries and other countries nuclear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Help shape NDAs approaches to stakeholder engagement in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Set out a clear role for </a:t>
            </a:r>
            <a:r>
              <a:rPr lang="en-GB" altLang="en-US" sz="1600" dirty="0" err="1"/>
              <a:t>Nuleaf</a:t>
            </a:r>
            <a:r>
              <a:rPr lang="en-GB" altLang="en-US" sz="1600" dirty="0"/>
              <a:t> within the evolving stakeholder landscape, one that supports local engagement by our member authorities and complements SSG etc</a:t>
            </a:r>
            <a:endParaRPr lang="en-GB" altLang="en-US" sz="16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Raise the profile of </a:t>
            </a:r>
            <a:r>
              <a:rPr lang="en-GB" altLang="en-US" sz="1600" dirty="0" err="1"/>
              <a:t>Nuleaf</a:t>
            </a:r>
            <a:r>
              <a:rPr lang="en-GB" altLang="en-US" sz="1600" dirty="0"/>
              <a:t> with existing and potential local authority members </a:t>
            </a:r>
          </a:p>
          <a:p>
            <a:pPr marL="0" indent="0"/>
            <a:r>
              <a:rPr lang="en-US" sz="1600" i="1" dirty="0"/>
              <a:t>  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FC0088B-5124-6C9B-F241-54988033DC80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8481"/>
          <a:stretch>
            <a:fillRect/>
          </a:stretch>
        </p:blipFill>
        <p:spPr bwMode="auto">
          <a:xfrm>
            <a:off x="5724128" y="1412776"/>
            <a:ext cx="322657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5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5616624" cy="3816424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GB" altLang="en-US" sz="2700" dirty="0"/>
              <a:t>Proposal/Process/Timescales/Outputs - a reminder </a:t>
            </a:r>
          </a:p>
          <a:p>
            <a:pPr marL="0" indent="0"/>
            <a:endParaRPr lang="en-GB" altLang="en-US" sz="1900" dirty="0"/>
          </a:p>
          <a:p>
            <a:pPr marL="0" indent="0"/>
            <a:r>
              <a:rPr lang="en-GB" altLang="en-US" sz="2300" dirty="0"/>
              <a:t>3 phases</a:t>
            </a:r>
          </a:p>
          <a:p>
            <a:pPr marL="0" indent="0"/>
            <a:endParaRPr lang="en-GB" altLang="en-US" sz="2300" dirty="0"/>
          </a:p>
          <a:p>
            <a:pPr marL="0" indent="0"/>
            <a:r>
              <a:rPr lang="en-GB" altLang="en-US" sz="2300" dirty="0"/>
              <a:t>1 assess effectiveness of current arrangements for stakeholder engagement across the NDA estate and assess effectiveness of  Nuleaf representing Local Authorities.  </a:t>
            </a:r>
          </a:p>
          <a:p>
            <a:pPr marL="0" indent="0"/>
            <a:r>
              <a:rPr lang="en-GB" altLang="en-US" sz="2300" dirty="0"/>
              <a:t>2 in depth and wider consultation with current stakeholders and interested communities </a:t>
            </a:r>
          </a:p>
          <a:p>
            <a:pPr marL="0" indent="0"/>
            <a:r>
              <a:rPr lang="en-GB" altLang="en-US" sz="2300" dirty="0"/>
              <a:t>3 Report from study and recommendations for Nuleaf and partners to consider aiding future decision making/thinking on stakeholder engagement.</a:t>
            </a:r>
          </a:p>
          <a:p>
            <a:pPr marL="0" indent="0"/>
            <a:endParaRPr lang="en-GB" altLang="en-US" sz="2300" dirty="0"/>
          </a:p>
          <a:p>
            <a:pPr marL="0" indent="0"/>
            <a:r>
              <a:rPr lang="en-GB" altLang="en-US" sz="2300" dirty="0"/>
              <a:t>Today’s meeting – emerging findings from phases 1/2 – for Nuleaf members’ information and thoughts. </a:t>
            </a: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30B383-3677-2471-5630-7E2F9283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90" y="1988840"/>
            <a:ext cx="3096344" cy="25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7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31749"/>
            <a:ext cx="4590280" cy="3225441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1900" dirty="0"/>
              <a:t>Other NDA funded studies underway</a:t>
            </a:r>
          </a:p>
          <a:p>
            <a:pPr marL="0" indent="0"/>
            <a:endParaRPr lang="en-GB" alt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Review of the effectiveness of SSGs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Can Citizen Participation techniques be used to benefit stakeholder engagement.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GB" alt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  <a:latin typeface="Tahoma" panose="020B0604030504040204" pitchFamily="34" charset="0"/>
              </a:rPr>
              <a:t>Ensuring Effective NDA Community and Stakeholder Engagement</a:t>
            </a:r>
            <a:r>
              <a:rPr lang="en-GB" sz="2400" dirty="0"/>
              <a:t> 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– The </a:t>
            </a:r>
            <a:r>
              <a:rPr lang="en-GB" sz="2400" b="1" dirty="0" err="1">
                <a:effectLst/>
                <a:latin typeface="Tahoma" panose="020B0604030504040204" pitchFamily="34" charset="0"/>
              </a:rPr>
              <a:t>Nuleaf</a:t>
            </a:r>
            <a:r>
              <a:rPr lang="en-GB" sz="2400" b="1" dirty="0">
                <a:effectLst/>
                <a:latin typeface="Tahoma" panose="020B0604030504040204" pitchFamily="34" charset="0"/>
              </a:rPr>
              <a:t> View </a:t>
            </a:r>
            <a:endParaRPr lang="en-GB" altLang="en-US" sz="2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1A79104-A9DC-DD8B-67E6-1F89850C727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5825"/>
          <a:stretch>
            <a:fillRect/>
          </a:stretch>
        </p:blipFill>
        <p:spPr bwMode="auto">
          <a:xfrm>
            <a:off x="5508104" y="2219782"/>
            <a:ext cx="3228186" cy="26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2000" dirty="0"/>
              <a:t>National organisations as comparators</a:t>
            </a:r>
          </a:p>
          <a:p>
            <a:pPr marL="0" indent="0"/>
            <a:endParaRPr lang="en-GB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ONR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National Grid Electricity Transmission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EDF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Oil and Gas Authority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0" indent="0"/>
            <a:r>
              <a:rPr lang="en-GB" altLang="en-US" sz="2000" dirty="0"/>
              <a:t>Progress to date</a:t>
            </a:r>
          </a:p>
          <a:p>
            <a:pPr marL="0" indent="0"/>
            <a:endParaRPr lang="en-GB" altLang="en-US" sz="2000" dirty="0"/>
          </a:p>
          <a:p>
            <a:pPr marL="0" indent="0"/>
            <a:r>
              <a:rPr lang="en-GB" altLang="en-US" sz="2000" dirty="0"/>
              <a:t>Any initial key observations</a:t>
            </a:r>
          </a:p>
          <a:p>
            <a:pPr marL="0" indent="0"/>
            <a:endParaRPr lang="en-GB" altLang="en-US" sz="3400" dirty="0"/>
          </a:p>
          <a:p>
            <a:pPr marL="0" indent="0"/>
            <a:endParaRPr lang="en-GB" altLang="en-US" sz="34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 engagement – a national comparison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055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GB" altLang="en-US" sz="3600" dirty="0"/>
              <a:t>Initial headline 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Approaches can be reactive or proactive – policy orientated and consultative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Some resource expensive – others not!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Expected range of activities and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Some approaches obligated – some driven by commercial opportunity and stakeholder/member 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Aim to ensure “public confidence” - through openness and transparency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Regular assessment of stakeholders' 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Challenges of internal dissemination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Ref to </a:t>
            </a:r>
            <a:r>
              <a:rPr lang="en-GB" sz="3600" i="0" u="none" strike="noStrike" dirty="0">
                <a:effectLst/>
              </a:rPr>
              <a:t>AA1000 </a:t>
            </a:r>
            <a:r>
              <a:rPr lang="en-GB" sz="3600" i="0" u="none" strike="noStrike" dirty="0" err="1">
                <a:effectLst/>
              </a:rPr>
              <a:t>AccountAbility</a:t>
            </a:r>
            <a:r>
              <a:rPr lang="en-GB" sz="3600" i="0" u="none" strike="noStrike" dirty="0">
                <a:effectLst/>
              </a:rPr>
              <a:t> Stakeholder Engagement Standard (2015)</a:t>
            </a:r>
            <a:endParaRPr lang="en-GB" altLang="en-US" sz="3600" dirty="0"/>
          </a:p>
          <a:p>
            <a:pPr marL="0" indent="0"/>
            <a:endParaRPr lang="en-GB" altLang="en-US" sz="3400" dirty="0"/>
          </a:p>
          <a:p>
            <a:pPr marL="0" indent="0"/>
            <a:endParaRPr lang="en-GB" altLang="en-US" sz="34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 engagement – a national comparison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874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2000" dirty="0"/>
              <a:t>International organisations as comparators</a:t>
            </a:r>
          </a:p>
          <a:p>
            <a:pPr marL="0" indent="0"/>
            <a:endParaRPr lang="en-GB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Finland – </a:t>
            </a:r>
            <a:r>
              <a:rPr lang="en-GB" altLang="en-US" sz="2000" dirty="0" err="1"/>
              <a:t>Eurajoki</a:t>
            </a:r>
            <a:r>
              <a:rPr lang="en-GB" altLang="en-US" sz="2000" dirty="0"/>
              <a:t> Municipality and </a:t>
            </a:r>
            <a:r>
              <a:rPr lang="en-GB" altLang="en-US" sz="2000" dirty="0" err="1"/>
              <a:t>Posiva</a:t>
            </a:r>
            <a:r>
              <a:rPr lang="en-GB" altLang="en-US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Holland – </a:t>
            </a:r>
            <a:r>
              <a:rPr lang="en-GB" altLang="en-US" sz="2000" dirty="0" err="1"/>
              <a:t>Borsele</a:t>
            </a:r>
            <a:r>
              <a:rPr lang="en-GB" altLang="en-US" sz="2000" dirty="0"/>
              <a:t> Municipality and </a:t>
            </a:r>
            <a:r>
              <a:rPr lang="en-GB" altLang="en-US" sz="2000" dirty="0" err="1"/>
              <a:t>Covra</a:t>
            </a:r>
            <a:endParaRPr lang="en-GB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Sweden – </a:t>
            </a:r>
            <a:r>
              <a:rPr lang="en-GB" altLang="en-US" sz="2000" dirty="0" err="1"/>
              <a:t>Osthammer</a:t>
            </a:r>
            <a:r>
              <a:rPr lang="en-GB" altLang="en-US" sz="2000" dirty="0"/>
              <a:t> Municipality, SKB and KSO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Canada – Municipality and NWMO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0" indent="0"/>
            <a:r>
              <a:rPr lang="en-GB" altLang="en-US" sz="2000" dirty="0"/>
              <a:t>Progress to date</a:t>
            </a:r>
          </a:p>
          <a:p>
            <a:pPr marL="0" indent="0"/>
            <a:endParaRPr lang="en-GB" altLang="en-US" sz="2000" dirty="0"/>
          </a:p>
          <a:p>
            <a:pPr marL="0" indent="0"/>
            <a:r>
              <a:rPr lang="en-GB" altLang="en-US" sz="2000" dirty="0"/>
              <a:t>Any initial key observations</a:t>
            </a:r>
          </a:p>
          <a:p>
            <a:pPr marL="0" indent="0"/>
            <a:endParaRPr lang="en-GB" altLang="en-US" sz="3400" dirty="0"/>
          </a:p>
          <a:p>
            <a:pPr marL="0" indent="0"/>
            <a:endParaRPr lang="en-GB" altLang="en-US" sz="34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 engagement – an international comparison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235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7110560" cy="4392488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GB" altLang="en-US" sz="2000" dirty="0"/>
              <a:t>Initial key 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Municipalities very positive about relationship with </a:t>
            </a:r>
            <a:r>
              <a:rPr lang="en-GB" altLang="en-US" sz="1600" dirty="0" err="1"/>
              <a:t>RadWaste</a:t>
            </a:r>
            <a:r>
              <a:rPr lang="en-GB" altLang="en-US" sz="1600" dirty="0"/>
              <a:t> Management Company (</a:t>
            </a:r>
            <a:r>
              <a:rPr lang="en-GB" altLang="en-US" sz="1600" dirty="0" err="1"/>
              <a:t>RWMCo</a:t>
            </a:r>
            <a:r>
              <a:rPr lang="en-GB" altLang="en-US" sz="1600" dirty="0"/>
              <a:t>) – access to CEO if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Openness and trust fundamental – do what you said you would do – legal basis of agreements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Long term relationships – better established by in-person contact – open meetings especially in early days of process – later use of 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 err="1"/>
              <a:t>RWMCo</a:t>
            </a:r>
            <a:r>
              <a:rPr lang="en-GB" altLang="en-US" sz="1600" dirty="0"/>
              <a:t> – invest in locality – be seen on the patch “</a:t>
            </a:r>
            <a:r>
              <a:rPr lang="en-GB" altLang="en-US" sz="1600" dirty="0" err="1"/>
              <a:t>learnmore</a:t>
            </a:r>
            <a:r>
              <a:rPr lang="en-GB" altLang="en-US" sz="1600" dirty="0"/>
              <a:t> centres” – dedicated officials – use of local businesses – use of local offices – employ local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Process is as important as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Engaging with young people and hard to reach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Positive economic impact – in some communities over 80% support the industry – annual survey of local residents to test satisfaction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Added value programme – </a:t>
            </a:r>
            <a:r>
              <a:rPr lang="en-GB" altLang="en-US" sz="1600" dirty="0" err="1"/>
              <a:t>inc</a:t>
            </a:r>
            <a:r>
              <a:rPr lang="en-GB" altLang="en-US" sz="1600" dirty="0"/>
              <a:t> sponsorship, Summer festival of activities, support to local infrastructure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Maintain database of all engagement activities and comments received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High quality and updated visuals </a:t>
            </a:r>
          </a:p>
          <a:p>
            <a:pPr marL="0" indent="0"/>
            <a:endParaRPr lang="en-GB" altLang="en-US" sz="3400" dirty="0"/>
          </a:p>
          <a:p>
            <a:pPr marL="0" indent="0"/>
            <a:endParaRPr lang="en-GB" altLang="en-US" sz="34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864096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 engagement – an international comparison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08463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b="1" i="0" dirty="0" smtClean="0">
            <a:solidFill>
              <a:srgbClr val="00798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Leaf template" id="{CC2173A2-1787-E144-BB0E-6F371CB2A444}" vid="{134D93D3-3B84-DF4F-9D55-A0C4B5DC4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460B0E5B7B4DB8171F8DFD03F41C" ma:contentTypeVersion="15" ma:contentTypeDescription="Create a new document." ma:contentTypeScope="" ma:versionID="3a70b95f7b021e5ed8759b82bc891c9c">
  <xsd:schema xmlns:xsd="http://www.w3.org/2001/XMLSchema" xmlns:xs="http://www.w3.org/2001/XMLSchema" xmlns:p="http://schemas.microsoft.com/office/2006/metadata/properties" xmlns:ns2="8361e8b8-df75-4cb5-ab88-db66a38dd3bd" xmlns:ns3="8438b821-0bbd-47bd-8453-448613961780" targetNamespace="http://schemas.microsoft.com/office/2006/metadata/properties" ma:root="true" ma:fieldsID="9f2d659c9088f7f9fd3fa61b9190271e" ns2:_="" ns3:_="">
    <xsd:import namespace="8361e8b8-df75-4cb5-ab88-db66a38dd3bd"/>
    <xsd:import namespace="8438b821-0bbd-47bd-8453-448613961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1e8b8-df75-4cb5-ab88-db66a38dd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b821-0bbd-47bd-8453-4486139617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7c7465-1ba3-4586-818c-1900e4937469}" ma:internalName="TaxCatchAll" ma:showField="CatchAllData" ma:web="8438b821-0bbd-47bd-8453-44861396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38b821-0bbd-47bd-8453-448613961780" xsi:nil="true"/>
    <lcf76f155ced4ddcb4097134ff3c332f xmlns="8361e8b8-df75-4cb5-ab88-db66a38dd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A25553-C2D3-4265-A39D-5A3A8A0731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1C0B87-ACED-4700-B217-276A99B46FF7}"/>
</file>

<file path=customXml/itemProps3.xml><?xml version="1.0" encoding="utf-8"?>
<ds:datastoreItem xmlns:ds="http://schemas.openxmlformats.org/officeDocument/2006/customXml" ds:itemID="{BC6CA643-52E2-4179-A5DF-2A8864DD06B1}">
  <ds:schemaRefs>
    <ds:schemaRef ds:uri="http://schemas.microsoft.com/office/2006/documentManagement/types"/>
    <ds:schemaRef ds:uri="http://purl.org/dc/elements/1.1/"/>
    <ds:schemaRef ds:uri="648a8922-5414-4633-ba02-24248eef45a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NuLeaf template</Template>
  <TotalTime>9967</TotalTime>
  <Words>1189</Words>
  <Application>Microsoft Office PowerPoint</Application>
  <PresentationFormat>On-screen Show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Presentation1</vt:lpstr>
      <vt:lpstr>Ensuring Effective NDA Community and Stakeholder Engagement  – The Nuleaf View 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Ensuring Effective NDA Community and Stakeholder Engagement – The Nuleaf View </vt:lpstr>
      <vt:lpstr>Stakeholder engagement – a national comparison</vt:lpstr>
      <vt:lpstr>Stakeholder engagement – a national comparison</vt:lpstr>
      <vt:lpstr>Stakeholder engagement – an international comparison</vt:lpstr>
      <vt:lpstr>Stakeholder engagement – an international comparison</vt:lpstr>
      <vt:lpstr>The Effectiveness of  Nuleaf Representing Local Authorities  </vt:lpstr>
      <vt:lpstr>The Effectiveness of  Nuleaf Representing Local Authorities</vt:lpstr>
      <vt:lpstr>The Effectiveness of  Nuleaf Representing Local Authorities</vt:lpstr>
      <vt:lpstr>The Effectiveness of  Nuleaf Representing Local Authorities</vt:lpstr>
      <vt:lpstr>Discussion  </vt:lpstr>
      <vt:lpstr>Thank you</vt:lpstr>
    </vt:vector>
  </TitlesOfParts>
  <Company>Customer Service Direct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and the GDF siting process</dc:title>
  <dc:creator>Catherine Draper</dc:creator>
  <cp:lastModifiedBy>Chloe Atkinson</cp:lastModifiedBy>
  <cp:revision>49</cp:revision>
  <cp:lastPrinted>2019-07-23T08:59:27Z</cp:lastPrinted>
  <dcterms:created xsi:type="dcterms:W3CDTF">2021-08-27T10:47:57Z</dcterms:created>
  <dcterms:modified xsi:type="dcterms:W3CDTF">2024-09-19T17:30:06Z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0x010100ABB5460B0E5B7B4DB8171F8DFD03F41C</vt:lpwstr>
  </property>
</Properties>
</file>