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2" r:id="rId5"/>
    <p:sldId id="374" r:id="rId6"/>
    <p:sldId id="435" r:id="rId7"/>
    <p:sldId id="429" r:id="rId8"/>
    <p:sldId id="436" r:id="rId9"/>
    <p:sldId id="438" r:id="rId10"/>
    <p:sldId id="437" r:id="rId11"/>
    <p:sldId id="428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8D"/>
    <a:srgbClr val="00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84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72FAD-0FD6-42EF-86D3-D82D61608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C83AD-F5AB-4034-8735-939940A46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r">
              <a:defRPr sz="1300"/>
            </a:lvl1pPr>
          </a:lstStyle>
          <a:p>
            <a:fld id="{224C73CD-6FF8-419B-893B-DC3C4393051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F006C-4AD0-476D-99B2-32D5AC524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67BB-C052-43D5-918D-1C2C32260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r">
              <a:defRPr sz="1300"/>
            </a:lvl1pPr>
          </a:lstStyle>
          <a:p>
            <a:fld id="{064A76E5-D50D-4F41-9065-4708136F8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B2815DF-CA11-43A1-9428-7D0A266CB4F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BD1F0080-48CA-4BC6-B76E-205D6D47F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3600400" cy="1442591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3096344" cy="288032"/>
          </a:xfrm>
        </p:spPr>
        <p:txBody>
          <a:bodyPr vert="horz" lIns="0" tIns="0" rIns="0" bIns="0"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6097123"/>
            <a:ext cx="1944216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6309320"/>
            <a:ext cx="1944216" cy="288032"/>
          </a:xfrm>
        </p:spPr>
        <p:txBody>
          <a:bodyPr lIns="0" tIns="0" rIns="0" bIns="0"/>
          <a:lstStyle>
            <a:lvl1pPr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908720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8" y="3068960"/>
            <a:ext cx="3096344" cy="288032"/>
          </a:xfrm>
        </p:spPr>
        <p:txBody>
          <a:bodyPr vert="horz" lIns="0" tIns="0" rIns="0" bIns="0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09120"/>
            <a:ext cx="2880319" cy="288032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86916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92" y="1931751"/>
            <a:ext cx="3610744" cy="3384376"/>
          </a:xfrm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-20520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44008" y="1916832"/>
            <a:ext cx="3888432" cy="3384375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1560" y="1556792"/>
            <a:ext cx="7920880" cy="4176464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5936" y="1916832"/>
            <a:ext cx="4824536" cy="1008112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717032"/>
            <a:ext cx="2880319" cy="371456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005064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5B73377-65B7-2F47-AC9E-4A2E23A2E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7" y="443711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Email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80843A2-09B4-814D-9CEF-A87B256BE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468400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Tel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22200D6-656E-7F4E-B936-1E184B99D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6069320"/>
            <a:ext cx="2880318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www.nuleaf.org.uk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831435-9545-9348-B760-81A624BFD0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2" y="5111328"/>
            <a:ext cx="338616" cy="3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CB3B2-87F0-0449-9A2D-E15CB160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" y="5433568"/>
            <a:ext cx="177800" cy="177800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E2DDFE-8761-6243-B134-6D1AEED7E3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15719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@twitter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B84526-E6DE-944B-8728-1E55B15D8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5413688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3688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B6A2-3189-4AAE-B434-1E5EA098AA45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5C-1705-4A9F-9981-C93E82FEF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matthews@nuleaf.org.u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3F7-64F9-D449-88A4-0741BEE1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566" y="3724427"/>
            <a:ext cx="4347450" cy="1442591"/>
          </a:xfrm>
        </p:spPr>
        <p:txBody>
          <a:bodyPr>
            <a:normAutofit/>
          </a:bodyPr>
          <a:lstStyle/>
          <a:p>
            <a:r>
              <a:rPr lang="en-US" dirty="0" err="1"/>
              <a:t>Nuleaf</a:t>
            </a:r>
            <a:r>
              <a:rPr lang="en-US" dirty="0"/>
              <a:t>: International engagement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244A5-AFC4-1E41-97C5-25616D97D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Steering Group meeting, 11</a:t>
            </a:r>
            <a:r>
              <a:rPr lang="en-US" baseline="30000" dirty="0"/>
              <a:t>th</a:t>
            </a:r>
            <a:r>
              <a:rPr lang="en-US" dirty="0"/>
              <a:t> December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6B98-F198-D34C-A8B8-DD67D6C0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Philip Matthews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50C59-5FB4-2B43-A075-A6117404D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53584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28BC1-70C8-45F5-AB45-D85E3D31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916113"/>
            <a:ext cx="3610744" cy="39611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err="1"/>
              <a:t>Nuleaf</a:t>
            </a:r>
            <a:r>
              <a:rPr lang="en-GB" altLang="en-US" sz="1600" dirty="0"/>
              <a:t> has undertaken international engagement for many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This has developed since 2017 after the decision to join GMF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Engagement now includes:</a:t>
            </a:r>
          </a:p>
          <a:p>
            <a:pPr lvl="2" indent="-342900"/>
            <a:r>
              <a:rPr lang="en-GB" altLang="en-US" sz="1800" dirty="0"/>
              <a:t>GMF meetings</a:t>
            </a:r>
          </a:p>
          <a:p>
            <a:pPr lvl="2" indent="-342900"/>
            <a:r>
              <a:rPr lang="en-GB" altLang="en-US" sz="1800" dirty="0"/>
              <a:t>IAEA events</a:t>
            </a:r>
          </a:p>
          <a:p>
            <a:pPr lvl="2" indent="-342900"/>
            <a:r>
              <a:rPr lang="en-GB" altLang="en-US" sz="1800" dirty="0"/>
              <a:t>Other site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err="1"/>
              <a:t>Nuleaf</a:t>
            </a:r>
            <a:r>
              <a:rPr lang="en-GB" altLang="en-US" sz="1600" dirty="0"/>
              <a:t> participated in EURAD programme – but is not engaged in EURAD2.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Wider international links are now developing – Global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7C7C69-39A4-4350-AC7E-5CEEE95D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FAC842-E7FD-9259-256B-57F179F3CA81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8481"/>
          <a:stretch>
            <a:fillRect/>
          </a:stretch>
        </p:blipFill>
        <p:spPr bwMode="auto">
          <a:xfrm>
            <a:off x="4643438" y="1916113"/>
            <a:ext cx="38893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8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D6CF-7B96-31A2-82D2-156597BE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25D53-0163-02AE-A5F3-2A710C2C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772816"/>
            <a:ext cx="3610744" cy="44633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Swedish GDF siting process began in 1992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Every municipality in the country invited to take part. Eventually reduced to two communities – </a:t>
            </a:r>
            <a:r>
              <a:rPr lang="en-GB" sz="16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Osthammer</a:t>
            </a: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 and Oskarshamn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In 2022 the </a:t>
            </a:r>
            <a:r>
              <a:rPr lang="en-GB" sz="1600" dirty="0" err="1">
                <a:ea typeface="SimSun" panose="02010600030101010101" pitchFamily="2" charset="-122"/>
                <a:cs typeface="Times New Roman" panose="02020603050405020304" pitchFamily="18" charset="0"/>
              </a:rPr>
              <a:t>Forsmark</a:t>
            </a: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 site in </a:t>
            </a:r>
            <a:r>
              <a:rPr lang="en-GB" sz="1600" dirty="0" err="1">
                <a:ea typeface="SimSun" panose="02010600030101010101" pitchFamily="2" charset="-122"/>
                <a:cs typeface="Times New Roman" panose="02020603050405020304" pitchFamily="18" charset="0"/>
              </a:rPr>
              <a:t>Osthammer</a:t>
            </a: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 selected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Final go ahead expected shortly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a typeface="SimSun" panose="02010600030101010101" pitchFamily="2" charset="-122"/>
                <a:cs typeface="Times New Roman" panose="02020603050405020304" pitchFamily="18" charset="0"/>
              </a:rPr>
              <a:t>Oskarshamn lost out but received 75% of community benefits and also canister factory. It is also the location of the Rock Lab.</a:t>
            </a: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ffectLst/>
              <a:latin typeface="Tahom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41A1B-A44A-6604-7E33-3143E8A3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Oskarshamn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B45C0-CE80-D9EB-C00D-C30BFB1D7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6" y="2060848"/>
            <a:ext cx="40401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11528" y="621855"/>
            <a:ext cx="6536736" cy="574897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Aspo</a:t>
            </a:r>
            <a:r>
              <a:rPr lang="en-GB" altLang="en-US" dirty="0"/>
              <a:t> rock lab</a:t>
            </a:r>
          </a:p>
        </p:txBody>
      </p:sp>
      <p:pic>
        <p:nvPicPr>
          <p:cNvPr id="9" name="Picture 8" descr="People walking in a tunnel&#10;&#10;Description automatically generated">
            <a:extLst>
              <a:ext uri="{FF2B5EF4-FFF2-40B4-BE49-F238E27FC236}">
                <a16:creationId xmlns:a16="http://schemas.microsoft.com/office/drawing/2014/main" id="{3EC888B3-CA29-2FC6-3108-885C4AC22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4" y="1196752"/>
            <a:ext cx="4277255" cy="4392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E3228-6DC6-EECA-6EB5-204E9EBAA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96" y="2381742"/>
            <a:ext cx="5139204" cy="38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92F2-0A4C-7B11-BF40-8FD14697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EE6F25-F6B9-EC61-3BC2-181C12B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2068513"/>
            <a:ext cx="3610744" cy="41676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GMF meets twice per year – in 2024 visit to </a:t>
            </a:r>
            <a:r>
              <a:rPr lang="en-GB" altLang="en-US" sz="1600" dirty="0" err="1"/>
              <a:t>Bugey</a:t>
            </a:r>
            <a:r>
              <a:rPr lang="en-GB" altLang="en-US" sz="1600" dirty="0"/>
              <a:t> in France; and General Assembly in Salamanca.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Agenda:</a:t>
            </a:r>
          </a:p>
          <a:p>
            <a:pPr lvl="2" indent="-342900"/>
            <a:r>
              <a:rPr lang="en-GB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GMF Strategy and future</a:t>
            </a:r>
          </a:p>
          <a:p>
            <a:pPr lvl="2" indent="-342900"/>
            <a:r>
              <a:rPr lang="en-GB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Agreements for nuclear across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Site visit to ENUSA – nuclear fuel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Provides nuclear fuel assemblies to countries across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Employs around 400 staff</a:t>
            </a:r>
          </a:p>
          <a:p>
            <a:pPr marL="0" indent="0"/>
            <a:endParaRPr lang="en-GB" altLang="en-US" sz="1700" dirty="0"/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ffectLst/>
              <a:latin typeface="Tahom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3FE7E-8B78-2DC6-C0A9-06A94A6C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GMF General Assembly, Salamanca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8C9B67-ED87-55E7-2B6A-45C27B83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 bwMode="auto">
          <a:xfrm>
            <a:off x="4795838" y="2068513"/>
            <a:ext cx="38893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3C2F7E0-6E23-FB3B-D7CF-9EE28415302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r="6924"/>
          <a:stretch>
            <a:fillRect/>
          </a:stretch>
        </p:blipFill>
        <p:spPr>
          <a:xfrm>
            <a:off x="4572000" y="2055812"/>
            <a:ext cx="4392488" cy="3821459"/>
          </a:xfrm>
        </p:spPr>
      </p:pic>
    </p:spTree>
    <p:extLst>
      <p:ext uri="{BB962C8B-B14F-4D97-AF65-F5344CB8AC3E}">
        <p14:creationId xmlns:p14="http://schemas.microsoft.com/office/powerpoint/2010/main" val="79029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BC4F-6D6A-7812-53FD-B2DD1E6D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3ADAE-8997-A60E-EA81-67C75014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2068513"/>
            <a:ext cx="3610744" cy="4167632"/>
          </a:xfrm>
        </p:spPr>
        <p:txBody>
          <a:bodyPr>
            <a:normAutofit/>
          </a:bodyPr>
          <a:lstStyle/>
          <a:p>
            <a:pPr marL="0" indent="0"/>
            <a:endParaRPr lang="en-GB" altLang="en-US" sz="1700" dirty="0"/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ffectLst/>
              <a:latin typeface="Tahom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6A2A-28E3-B46C-F886-867646CA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ENUSA Fuel Fabrication Plant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3C493-CD07-A016-5B65-CE1E0E4B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6096000" cy="2771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07941-6BC5-98E6-346D-DB0CF75D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94" y="3307260"/>
            <a:ext cx="5153050" cy="29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6E96-A3F8-0E66-7925-55668061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51D08D-A615-8069-531B-321876D4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988840"/>
            <a:ext cx="3610744" cy="42473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Large UK delegation – </a:t>
            </a:r>
            <a:r>
              <a:rPr lang="en-GB" altLang="en-US" sz="1600" dirty="0" err="1"/>
              <a:t>Nuleaf</a:t>
            </a:r>
            <a:r>
              <a:rPr lang="en-GB" altLang="en-US" sz="1600" dirty="0"/>
              <a:t> and NWS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Considering engagement across the nuclear cycle but focus on SMRs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err="1"/>
              <a:t>Nuleaf</a:t>
            </a:r>
            <a:r>
              <a:rPr lang="en-GB" altLang="en-US" sz="1600" dirty="0"/>
              <a:t> active across the programme of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Build up to Global Conference in Vienna, May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Further development of Global Partnership – Republic of Korea and Argentina affiliated</a:t>
            </a: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/>
            <a:endParaRPr lang="en-GB" sz="1200" dirty="0">
              <a:effectLst/>
              <a:latin typeface="Tahom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4EA83-E304-F515-8713-EF62AD42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IAEA - Vienna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4A4CD5C-85F1-0A05-7642-C2B8869AC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39248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IAEA Technical Meeting - Vienna</a:t>
            </a:r>
          </a:p>
        </p:txBody>
      </p:sp>
      <p:pic>
        <p:nvPicPr>
          <p:cNvPr id="7" name="Picture 6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F73060C2-2642-1F04-FDB1-0228C0B2B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1826"/>
            <a:ext cx="4304488" cy="3212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17084-0F2E-65FD-A662-2B40760DD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680520" cy="28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5999-96C4-E145-A4AB-9AB35E503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/>
              <a:t>Philip Matthews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839A-D2FC-C544-82E1-3C4D87908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B37FB-2286-DF4A-8DD2-DD23EFB63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philipmatthews@nuleaf.org.uk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144D-784E-B540-92CE-5A9D6220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(44) 07949 209126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C3A46A-0FEE-C943-A4FD-087052DF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www.nuleaf.org.uk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3B334-79E5-4643-816D-05C2635DA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nuleaforguk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1636A-B02D-1346-B751-242616F2F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6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b="1" i="0" dirty="0" smtClean="0">
            <a:solidFill>
              <a:srgbClr val="00798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Leaf template" id="{CC2173A2-1787-E144-BB0E-6F371CB2A444}" vid="{134D93D3-3B84-DF4F-9D55-A0C4B5DC4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460B0E5B7B4DB8171F8DFD03F41C" ma:contentTypeVersion="15" ma:contentTypeDescription="Create a new document." ma:contentTypeScope="" ma:versionID="3a70b95f7b021e5ed8759b82bc891c9c">
  <xsd:schema xmlns:xsd="http://www.w3.org/2001/XMLSchema" xmlns:xs="http://www.w3.org/2001/XMLSchema" xmlns:p="http://schemas.microsoft.com/office/2006/metadata/properties" xmlns:ns2="8361e8b8-df75-4cb5-ab88-db66a38dd3bd" xmlns:ns3="8438b821-0bbd-47bd-8453-448613961780" targetNamespace="http://schemas.microsoft.com/office/2006/metadata/properties" ma:root="true" ma:fieldsID="9f2d659c9088f7f9fd3fa61b9190271e" ns2:_="" ns3:_="">
    <xsd:import namespace="8361e8b8-df75-4cb5-ab88-db66a38dd3bd"/>
    <xsd:import namespace="8438b821-0bbd-47bd-8453-448613961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1e8b8-df75-4cb5-ab88-db66a38dd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b821-0bbd-47bd-8453-4486139617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7c7465-1ba3-4586-818c-1900e4937469}" ma:internalName="TaxCatchAll" ma:showField="CatchAllData" ma:web="8438b821-0bbd-47bd-8453-44861396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38b821-0bbd-47bd-8453-448613961780" xsi:nil="true"/>
    <lcf76f155ced4ddcb4097134ff3c332f xmlns="8361e8b8-df75-4cb5-ab88-db66a38dd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AED251-9909-4334-A5CC-7FE511BEE732}"/>
</file>

<file path=customXml/itemProps2.xml><?xml version="1.0" encoding="utf-8"?>
<ds:datastoreItem xmlns:ds="http://schemas.openxmlformats.org/officeDocument/2006/customXml" ds:itemID="{9FA25553-C2D3-4265-A39D-5A3A8A073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CA643-52E2-4179-A5DF-2A8864DD06B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648a8922-5414-4633-ba02-24248eef45a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NuLeaf template</Template>
  <TotalTime>1531</TotalTime>
  <Words>281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Arial</vt:lpstr>
      <vt:lpstr>Calibri</vt:lpstr>
      <vt:lpstr>Tahoma</vt:lpstr>
      <vt:lpstr>Presentation1</vt:lpstr>
      <vt:lpstr>Nuleaf: International engagement update</vt:lpstr>
      <vt:lpstr>Overview</vt:lpstr>
      <vt:lpstr>Oskarshamn</vt:lpstr>
      <vt:lpstr>Aspo rock lab</vt:lpstr>
      <vt:lpstr>GMF General Assembly, Salamanca</vt:lpstr>
      <vt:lpstr>ENUSA Fuel Fabrication Plant</vt:lpstr>
      <vt:lpstr>IAEA - Vienna</vt:lpstr>
      <vt:lpstr>IAEA Technical Meeting - Vienna</vt:lpstr>
      <vt:lpstr>Thank you</vt:lpstr>
    </vt:vector>
  </TitlesOfParts>
  <Company>Customer Service Direct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and the GDF siting process</dc:title>
  <dc:creator>Catherine Draper</dc:creator>
  <cp:lastModifiedBy>Philip Matthews</cp:lastModifiedBy>
  <cp:revision>36</cp:revision>
  <cp:lastPrinted>2024-12-10T14:35:19Z</cp:lastPrinted>
  <dcterms:created xsi:type="dcterms:W3CDTF">2021-08-27T10:47:57Z</dcterms:created>
  <dcterms:modified xsi:type="dcterms:W3CDTF">2024-12-10T14:50:44Z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0x010100ABB5460B0E5B7B4DB8171F8DFD03F41C</vt:lpwstr>
  </property>
</Properties>
</file>