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4"/>
  </p:notesMasterIdLst>
  <p:handoutMasterIdLst>
    <p:handoutMasterId r:id="rId15"/>
  </p:handoutMasterIdLst>
  <p:sldIdLst>
    <p:sldId id="372" r:id="rId5"/>
    <p:sldId id="374" r:id="rId6"/>
    <p:sldId id="435" r:id="rId7"/>
    <p:sldId id="429" r:id="rId8"/>
    <p:sldId id="436" r:id="rId9"/>
    <p:sldId id="438" r:id="rId10"/>
    <p:sldId id="437" r:id="rId11"/>
    <p:sldId id="428" r:id="rId12"/>
    <p:sldId id="267" r:id="rId13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98D"/>
    <a:srgbClr val="004F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984" autoAdjust="0"/>
  </p:normalViewPr>
  <p:slideViewPr>
    <p:cSldViewPr>
      <p:cViewPr varScale="1">
        <p:scale>
          <a:sx n="111" d="100"/>
          <a:sy n="111" d="100"/>
        </p:scale>
        <p:origin x="1650" y="9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AD72FAD-0FD6-42EF-86D3-D82D6160802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8055"/>
          </a:xfrm>
          <a:prstGeom prst="rect">
            <a:avLst/>
          </a:prstGeom>
        </p:spPr>
        <p:txBody>
          <a:bodyPr vert="horz" lIns="95558" tIns="47780" rIns="95558" bIns="47780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ACC83AD-F5AB-4034-8735-939940A46CA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1"/>
            <a:ext cx="2945659" cy="498055"/>
          </a:xfrm>
          <a:prstGeom prst="rect">
            <a:avLst/>
          </a:prstGeom>
        </p:spPr>
        <p:txBody>
          <a:bodyPr vert="horz" lIns="95558" tIns="47780" rIns="95558" bIns="47780" rtlCol="0"/>
          <a:lstStyle>
            <a:lvl1pPr algn="r">
              <a:defRPr sz="1300"/>
            </a:lvl1pPr>
          </a:lstStyle>
          <a:p>
            <a:fld id="{224C73CD-6FF8-419B-893B-DC3C43930515}" type="datetimeFigureOut">
              <a:rPr lang="en-GB" smtClean="0"/>
              <a:t>10/12/2024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FDF006C-4AD0-476D-99B2-32D5AC5240C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9428585"/>
            <a:ext cx="2945659" cy="498054"/>
          </a:xfrm>
          <a:prstGeom prst="rect">
            <a:avLst/>
          </a:prstGeom>
        </p:spPr>
        <p:txBody>
          <a:bodyPr vert="horz" lIns="95558" tIns="47780" rIns="95558" bIns="47780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CCF67BB-C052-43D5-918D-1C2C322607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5"/>
            <a:ext cx="2945659" cy="498054"/>
          </a:xfrm>
          <a:prstGeom prst="rect">
            <a:avLst/>
          </a:prstGeom>
        </p:spPr>
        <p:txBody>
          <a:bodyPr vert="horz" lIns="95558" tIns="47780" rIns="95558" bIns="47780" rtlCol="0" anchor="b"/>
          <a:lstStyle>
            <a:lvl1pPr algn="r">
              <a:defRPr sz="1300"/>
            </a:lvl1pPr>
          </a:lstStyle>
          <a:p>
            <a:fld id="{064A76E5-D50D-4F41-9065-4708136F86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56792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38" tIns="45719" rIns="91438" bIns="45719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38" tIns="45719" rIns="91438" bIns="45719" rtlCol="0"/>
          <a:lstStyle>
            <a:lvl1pPr algn="r">
              <a:defRPr sz="1200"/>
            </a:lvl1pPr>
          </a:lstStyle>
          <a:p>
            <a:fld id="{1B2815DF-CA11-43A1-9428-7D0A266CB4FA}" type="datetimeFigureOut">
              <a:rPr lang="en-GB" smtClean="0"/>
              <a:t>10/12/2024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8" tIns="45719" rIns="91438" bIns="45719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1" y="4776789"/>
            <a:ext cx="5438775" cy="3908425"/>
          </a:xfrm>
          <a:prstGeom prst="rect">
            <a:avLst/>
          </a:prstGeom>
        </p:spPr>
        <p:txBody>
          <a:bodyPr vert="horz" lIns="91438" tIns="45719" rIns="91438" bIns="4571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38" tIns="45719" rIns="91438" bIns="45719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38" tIns="45719" rIns="91438" bIns="45719" rtlCol="0" anchor="b"/>
          <a:lstStyle>
            <a:lvl1pPr algn="r">
              <a:defRPr sz="1200"/>
            </a:lvl1pPr>
          </a:lstStyle>
          <a:p>
            <a:fld id="{BD1F0080-48CA-4BC6-B76E-205D6D47F4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07091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399BA7F5-75B0-5A46-9CA2-875D8389A83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5536" y="3786609"/>
            <a:ext cx="3600400" cy="1442591"/>
          </a:xfrm>
        </p:spPr>
        <p:txBody>
          <a:bodyPr lIns="0" tIns="0" rIns="0" bIns="0" anchor="t" anchorCtr="0"/>
          <a:lstStyle>
            <a:lvl1pPr algn="l">
              <a:defRPr sz="3000" b="1" i="0">
                <a:solidFill>
                  <a:srgbClr val="00798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95536" y="5373216"/>
            <a:ext cx="3096344" cy="288032"/>
          </a:xfrm>
        </p:spPr>
        <p:txBody>
          <a:bodyPr vert="horz" lIns="0" tIns="0" rIns="0" bIns="0"/>
          <a:lstStyle>
            <a:lvl1pPr marL="0" indent="0" algn="l">
              <a:buNone/>
              <a:defRPr sz="1200" b="0" i="0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Date: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80D8632-362C-734E-9530-F069EF70109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5537" y="6097123"/>
            <a:ext cx="1944216" cy="288032"/>
          </a:xfrm>
        </p:spPr>
        <p:txBody>
          <a:bodyPr lIns="0" tIns="0" rIns="0" bIns="0"/>
          <a:lstStyle>
            <a:lvl1pPr>
              <a:buNone/>
              <a:defRPr sz="1400" b="1" i="0">
                <a:solidFill>
                  <a:srgbClr val="00798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GB" dirty="0"/>
              <a:t>Name</a:t>
            </a:r>
            <a:endParaRPr lang="en-US" dirty="0"/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7AA353F2-6D37-4540-9E84-481B3EAB368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5537" y="6309320"/>
            <a:ext cx="1944216" cy="288032"/>
          </a:xfrm>
        </p:spPr>
        <p:txBody>
          <a:bodyPr lIns="0" tIns="0" rIns="0" bIns="0"/>
          <a:lstStyle>
            <a:lvl1pPr>
              <a:buNone/>
              <a:defRPr sz="1000" b="0" i="0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GB" dirty="0"/>
              <a:t>Job title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399BA7F5-75B0-5A46-9CA2-875D8389A83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95936" y="908720"/>
            <a:ext cx="4824536" cy="1872208"/>
          </a:xfrm>
        </p:spPr>
        <p:txBody>
          <a:bodyPr lIns="0" tIns="0" rIns="0" bIns="0" anchor="t" anchorCtr="0"/>
          <a:lstStyle>
            <a:lvl1pPr algn="r">
              <a:defRPr sz="4400" b="1" i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715008" y="3068960"/>
            <a:ext cx="3096344" cy="288032"/>
          </a:xfrm>
        </p:spPr>
        <p:txBody>
          <a:bodyPr vert="horz" lIns="0" tIns="0" rIns="0" bIns="0"/>
          <a:lstStyle>
            <a:lvl1pPr marL="0" indent="0" algn="r">
              <a:buNone/>
              <a:defRPr sz="1200" b="0" i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Date: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80D8632-362C-734E-9530-F069EF70109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5536" y="4509120"/>
            <a:ext cx="2880319" cy="288032"/>
          </a:xfrm>
        </p:spPr>
        <p:txBody>
          <a:bodyPr lIns="0" tIns="0" rIns="0" bIns="0"/>
          <a:lstStyle>
            <a:lvl1pPr>
              <a:buNone/>
              <a:defRPr sz="2200" b="1" i="0">
                <a:solidFill>
                  <a:srgbClr val="00798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GB" dirty="0"/>
              <a:t>Name</a:t>
            </a:r>
            <a:endParaRPr lang="en-US" dirty="0"/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7AA353F2-6D37-4540-9E84-481B3EAB368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5537" y="4869160"/>
            <a:ext cx="2880318" cy="288032"/>
          </a:xfrm>
        </p:spPr>
        <p:txBody>
          <a:bodyPr lIns="0" tIns="0" rIns="0" bIns="0"/>
          <a:lstStyle>
            <a:lvl1pPr>
              <a:buNone/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GB" dirty="0"/>
              <a:t>Job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5248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ext, application&#10;&#10;Description automatically generated">
            <a:extLst>
              <a:ext uri="{FF2B5EF4-FFF2-40B4-BE49-F238E27FC236}">
                <a16:creationId xmlns:a16="http://schemas.microsoft.com/office/drawing/2014/main" id="{B7587086-42F4-5044-97FE-B02167D6B79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9792" y="1931751"/>
            <a:ext cx="3610744" cy="3384376"/>
          </a:xfrm>
        </p:spPr>
        <p:txBody>
          <a:bodyPr lIns="0" tIns="0" rIns="0" bIns="0"/>
          <a:lstStyle>
            <a:lvl1pPr>
              <a:buFont typeface="Arial" panose="020B0604020202020204" pitchFamily="34" charset="0"/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0" indent="-205200">
              <a:buFont typeface="Arial" panose="020B0604020202020204" pitchFamily="34" charset="0"/>
              <a:buChar char="•"/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528" y="621855"/>
            <a:ext cx="6104688" cy="574897"/>
          </a:xfrm>
        </p:spPr>
        <p:txBody>
          <a:bodyPr lIns="0" tIns="0" rIns="0" bIns="0" anchor="t" anchorCtr="0"/>
          <a:lstStyle>
            <a:lvl1pPr algn="l">
              <a:defRPr sz="3000" b="1" i="0">
                <a:solidFill>
                  <a:srgbClr val="00798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54D15456-F18C-5D4A-8E94-21436174DFCA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4644008" y="1916832"/>
            <a:ext cx="3888432" cy="3384375"/>
          </a:xfrm>
        </p:spPr>
        <p:txBody>
          <a:bodyPr/>
          <a:lstStyle>
            <a:lvl1pPr marL="0" indent="0">
              <a:buNone/>
              <a:defRPr sz="1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ext, application&#10;&#10;Description automatically generated">
            <a:extLst>
              <a:ext uri="{FF2B5EF4-FFF2-40B4-BE49-F238E27FC236}">
                <a16:creationId xmlns:a16="http://schemas.microsoft.com/office/drawing/2014/main" id="{B7587086-42F4-5044-97FE-B02167D6B79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528" y="621855"/>
            <a:ext cx="6104688" cy="574897"/>
          </a:xfrm>
        </p:spPr>
        <p:txBody>
          <a:bodyPr lIns="0" tIns="0" rIns="0" bIns="0" anchor="t" anchorCtr="0"/>
          <a:lstStyle>
            <a:lvl1pPr algn="l">
              <a:defRPr sz="3000" b="1" i="0">
                <a:solidFill>
                  <a:srgbClr val="00798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54D15456-F18C-5D4A-8E94-21436174DFCA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611560" y="1556792"/>
            <a:ext cx="7920880" cy="4176464"/>
          </a:xfrm>
        </p:spPr>
        <p:txBody>
          <a:bodyPr/>
          <a:lstStyle>
            <a:lvl1pPr marL="0" indent="0">
              <a:buNone/>
              <a:defRPr sz="1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96429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399BA7F5-75B0-5A46-9CA2-875D8389A83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95936" y="2636912"/>
            <a:ext cx="4824536" cy="1872208"/>
          </a:xfrm>
        </p:spPr>
        <p:txBody>
          <a:bodyPr lIns="0" tIns="0" rIns="0" bIns="0" anchor="t" anchorCtr="0"/>
          <a:lstStyle>
            <a:lvl1pPr algn="r">
              <a:defRPr sz="4400" b="1" i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5215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399BA7F5-75B0-5A46-9CA2-875D8389A83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995936" y="1916832"/>
            <a:ext cx="4824536" cy="1008112"/>
          </a:xfrm>
        </p:spPr>
        <p:txBody>
          <a:bodyPr lIns="0" tIns="0" rIns="0" bIns="0" anchor="t" anchorCtr="0"/>
          <a:lstStyle>
            <a:lvl1pPr algn="r">
              <a:defRPr sz="4400" b="1" i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Thank you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80D8632-362C-734E-9530-F069EF70109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5536" y="3717032"/>
            <a:ext cx="2880319" cy="371456"/>
          </a:xfrm>
        </p:spPr>
        <p:txBody>
          <a:bodyPr lIns="0" tIns="0" rIns="0" bIns="0"/>
          <a:lstStyle>
            <a:lvl1pPr>
              <a:buNone/>
              <a:defRPr sz="2200" b="1" i="0">
                <a:solidFill>
                  <a:srgbClr val="00798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GB" dirty="0"/>
              <a:t>Name</a:t>
            </a:r>
            <a:endParaRPr lang="en-US" dirty="0"/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7AA353F2-6D37-4540-9E84-481B3EAB368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5537" y="4005064"/>
            <a:ext cx="2880318" cy="288032"/>
          </a:xfrm>
        </p:spPr>
        <p:txBody>
          <a:bodyPr lIns="0" tIns="0" rIns="0" bIns="0"/>
          <a:lstStyle>
            <a:lvl1pPr>
              <a:buNone/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GB" dirty="0"/>
              <a:t>Job title</a:t>
            </a:r>
            <a:endParaRPr lang="en-US" dirty="0"/>
          </a:p>
        </p:txBody>
      </p:sp>
      <p:sp>
        <p:nvSpPr>
          <p:cNvPr id="7" name="Text Placeholder 14">
            <a:extLst>
              <a:ext uri="{FF2B5EF4-FFF2-40B4-BE49-F238E27FC236}">
                <a16:creationId xmlns:a16="http://schemas.microsoft.com/office/drawing/2014/main" id="{85B73377-65B7-2F47-AC9E-4A2E23A2EE1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95537" y="4437112"/>
            <a:ext cx="2880318" cy="288032"/>
          </a:xfrm>
        </p:spPr>
        <p:txBody>
          <a:bodyPr lIns="0" tIns="0" rIns="0" bIns="0"/>
          <a:lstStyle>
            <a:lvl1pPr>
              <a:buNone/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GB" dirty="0"/>
              <a:t>Email</a:t>
            </a:r>
            <a:endParaRPr lang="en-US" dirty="0"/>
          </a:p>
        </p:txBody>
      </p:sp>
      <p:sp>
        <p:nvSpPr>
          <p:cNvPr id="8" name="Text Placeholder 14">
            <a:extLst>
              <a:ext uri="{FF2B5EF4-FFF2-40B4-BE49-F238E27FC236}">
                <a16:creationId xmlns:a16="http://schemas.microsoft.com/office/drawing/2014/main" id="{180843A2-09B4-814D-9CEF-A87B256BED1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95537" y="4684000"/>
            <a:ext cx="2880318" cy="288032"/>
          </a:xfrm>
        </p:spPr>
        <p:txBody>
          <a:bodyPr lIns="0" tIns="0" rIns="0" bIns="0"/>
          <a:lstStyle>
            <a:lvl1pPr>
              <a:buNone/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GB" dirty="0"/>
              <a:t>Tel</a:t>
            </a:r>
            <a:endParaRPr lang="en-US" dirty="0"/>
          </a:p>
        </p:txBody>
      </p:sp>
      <p:sp>
        <p:nvSpPr>
          <p:cNvPr id="10" name="Text Placeholder 14">
            <a:extLst>
              <a:ext uri="{FF2B5EF4-FFF2-40B4-BE49-F238E27FC236}">
                <a16:creationId xmlns:a16="http://schemas.microsoft.com/office/drawing/2014/main" id="{822200D6-656E-7F4E-B936-1E184B99D1A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5537" y="6069320"/>
            <a:ext cx="2880318" cy="288032"/>
          </a:xfrm>
        </p:spPr>
        <p:txBody>
          <a:bodyPr lIns="0" tIns="0" rIns="0" bIns="0"/>
          <a:lstStyle>
            <a:lvl1pPr>
              <a:buNone/>
              <a:defRPr sz="1400" b="1" i="0">
                <a:solidFill>
                  <a:srgbClr val="00798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GB" dirty="0"/>
              <a:t>www.nuleaf.org.uk</a:t>
            </a:r>
            <a:endParaRPr lang="en-US" dirty="0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3D831435-9545-9348-B760-81A624BFD0B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952" y="5111328"/>
            <a:ext cx="338616" cy="33861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40CB3B2-87F0-0449-9A2D-E15CB160EFD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192" y="5433568"/>
            <a:ext cx="177800" cy="177800"/>
          </a:xfrm>
          <a:prstGeom prst="rect">
            <a:avLst/>
          </a:prstGeom>
        </p:spPr>
      </p:pic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0EE2DDFE-8761-6243-B134-6D1AEED7E31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83568" y="5157192"/>
            <a:ext cx="2880318" cy="288032"/>
          </a:xfrm>
        </p:spPr>
        <p:txBody>
          <a:bodyPr lIns="0" tIns="0" rIns="0" bIns="0"/>
          <a:lstStyle>
            <a:lvl1pPr>
              <a:buNone/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GB" dirty="0"/>
              <a:t>@twitter</a:t>
            </a:r>
            <a:endParaRPr lang="en-US" dirty="0"/>
          </a:p>
        </p:txBody>
      </p:sp>
      <p:sp>
        <p:nvSpPr>
          <p:cNvPr id="18" name="Text Placeholder 14">
            <a:extLst>
              <a:ext uri="{FF2B5EF4-FFF2-40B4-BE49-F238E27FC236}">
                <a16:creationId xmlns:a16="http://schemas.microsoft.com/office/drawing/2014/main" id="{3AB84526-E6DE-944B-8728-1E55B15D8BA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3568" y="5413688"/>
            <a:ext cx="2880318" cy="288032"/>
          </a:xfrm>
        </p:spPr>
        <p:txBody>
          <a:bodyPr lIns="0" tIns="0" rIns="0" bIns="0"/>
          <a:lstStyle>
            <a:lvl1pPr>
              <a:buNone/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GB" dirty="0"/>
              <a:t>@</a:t>
            </a:r>
            <a:r>
              <a:rPr lang="en-GB" dirty="0" err="1"/>
              <a:t>linkedin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19073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41094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2770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763688" y="6356350"/>
            <a:ext cx="10801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69B6A2-3189-4AAE-B434-1E5EA098AA45}" type="datetimeFigureOut">
              <a:rPr lang="en-US" smtClean="0"/>
              <a:pPr/>
              <a:t>12/10/2024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31759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70405C-1705-4A9F-9981-C93E82FEF1B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8" r:id="rId2"/>
    <p:sldLayoutId id="2147483650" r:id="rId3"/>
    <p:sldLayoutId id="2147483659" r:id="rId4"/>
    <p:sldLayoutId id="2147483660" r:id="rId5"/>
    <p:sldLayoutId id="2147483661" r:id="rId6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mailto:philipmatthews@nuleaf.org.uk" TargetMode="Externa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DFC3F7-64F9-D449-88A4-0741BEE147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8566" y="3724427"/>
            <a:ext cx="4347450" cy="1442591"/>
          </a:xfrm>
        </p:spPr>
        <p:txBody>
          <a:bodyPr>
            <a:normAutofit/>
          </a:bodyPr>
          <a:lstStyle/>
          <a:p>
            <a:r>
              <a:rPr lang="en-US" dirty="0" err="1"/>
              <a:t>Nuleaf</a:t>
            </a:r>
            <a:r>
              <a:rPr lang="en-US" dirty="0"/>
              <a:t>: International engagement update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3244A5-AFC4-1E41-97C5-25616D97D5D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Steering Group meeting, 11</a:t>
            </a:r>
            <a:r>
              <a:rPr lang="en-US" baseline="30000" dirty="0"/>
              <a:t>th</a:t>
            </a:r>
            <a:r>
              <a:rPr lang="en-US" dirty="0"/>
              <a:t> December 2024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536B98-F198-D34C-A8B8-DD67D6C03AA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Philip Matthews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B550C59-5FB4-2B43-A075-A6117404D09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Executive Director</a:t>
            </a:r>
          </a:p>
        </p:txBody>
      </p:sp>
    </p:spTree>
    <p:extLst>
      <p:ext uri="{BB962C8B-B14F-4D97-AF65-F5344CB8AC3E}">
        <p14:creationId xmlns:p14="http://schemas.microsoft.com/office/powerpoint/2010/main" val="5358496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7728BC1-70C8-45F5-AB45-D85E3D317B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792" y="1916113"/>
            <a:ext cx="3610744" cy="3961158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altLang="en-US" sz="1600" dirty="0" err="1"/>
              <a:t>Nuleaf</a:t>
            </a:r>
            <a:r>
              <a:rPr lang="en-GB" altLang="en-US" sz="1600" dirty="0"/>
              <a:t> has undertaken international engagement for many year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altLang="en-US" sz="1600" dirty="0"/>
              <a:t>This has developed since 2017 after the decision to join GMF Europe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altLang="en-US" sz="1600" dirty="0"/>
              <a:t>Engagement now includes:</a:t>
            </a:r>
          </a:p>
          <a:p>
            <a:pPr lvl="2" indent="-342900"/>
            <a:r>
              <a:rPr lang="en-GB" altLang="en-US" sz="1800" dirty="0"/>
              <a:t>GMF meetings</a:t>
            </a:r>
          </a:p>
          <a:p>
            <a:pPr lvl="2" indent="-342900"/>
            <a:r>
              <a:rPr lang="en-GB" altLang="en-US" sz="1800" dirty="0"/>
              <a:t>IAEA events</a:t>
            </a:r>
          </a:p>
          <a:p>
            <a:pPr lvl="2" indent="-342900"/>
            <a:r>
              <a:rPr lang="en-GB" altLang="en-US" sz="1800" dirty="0"/>
              <a:t>Other site visits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altLang="en-US" sz="1600" dirty="0" err="1"/>
              <a:t>Nuleaf</a:t>
            </a:r>
            <a:r>
              <a:rPr lang="en-GB" altLang="en-US" sz="1600" dirty="0"/>
              <a:t> participated in EURAD programme – but is not engaged in EURAD2.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altLang="en-US" sz="1600" dirty="0"/>
              <a:t>Wider international links are now developing – Global Partnership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B7C7C69-39A4-4350-AC7E-5CEEE95D41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Overview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B3FAC842-E7FD-9259-256B-57F179F3CA81}"/>
              </a:ext>
            </a:extLst>
          </p:cNvPr>
          <p:cNvPicPr>
            <a:picLocks noGrp="1" noChangeAspect="1" noChangeArrowheads="1"/>
          </p:cNvPicPr>
          <p:nvPr>
            <p:ph type="pic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1" r="8481"/>
          <a:stretch>
            <a:fillRect/>
          </a:stretch>
        </p:blipFill>
        <p:spPr bwMode="auto">
          <a:xfrm>
            <a:off x="4643438" y="1916113"/>
            <a:ext cx="3889375" cy="338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26809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E4D6CF-7B96-31A2-82D2-156597BE48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5225D53-0163-02AE-A5F3-2A710C2C05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792" y="1772816"/>
            <a:ext cx="3610744" cy="4463329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GB" altLang="en-US" sz="17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600" dirty="0">
                <a:ea typeface="SimSun" panose="02010600030101010101" pitchFamily="2" charset="-122"/>
                <a:cs typeface="Times New Roman" panose="02020603050405020304" pitchFamily="18" charset="0"/>
              </a:rPr>
              <a:t>Swedish GDF siting process began in 1992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600" dirty="0">
                <a:ea typeface="SimSun" panose="02010600030101010101" pitchFamily="2" charset="-122"/>
                <a:cs typeface="Times New Roman" panose="02020603050405020304" pitchFamily="18" charset="0"/>
              </a:rPr>
              <a:t>Every municipality in the country invited to take part. Eventually reduced to two communities – </a:t>
            </a:r>
            <a:r>
              <a:rPr lang="en-GB" sz="1600" dirty="0" err="1">
                <a:ea typeface="SimSun" panose="02010600030101010101" pitchFamily="2" charset="-122"/>
                <a:cs typeface="Times New Roman" panose="02020603050405020304" pitchFamily="18" charset="0"/>
              </a:rPr>
              <a:t>Osthammer</a:t>
            </a:r>
            <a:r>
              <a:rPr lang="en-GB" sz="1600" dirty="0">
                <a:ea typeface="SimSun" panose="02010600030101010101" pitchFamily="2" charset="-122"/>
                <a:cs typeface="Times New Roman" panose="02020603050405020304" pitchFamily="18" charset="0"/>
              </a:rPr>
              <a:t> and Oskarshamn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600" dirty="0">
                <a:ea typeface="SimSun" panose="02010600030101010101" pitchFamily="2" charset="-122"/>
                <a:cs typeface="Times New Roman" panose="02020603050405020304" pitchFamily="18" charset="0"/>
              </a:rPr>
              <a:t>In 2022 the </a:t>
            </a:r>
            <a:r>
              <a:rPr lang="en-GB" sz="1600" dirty="0" err="1">
                <a:ea typeface="SimSun" panose="02010600030101010101" pitchFamily="2" charset="-122"/>
                <a:cs typeface="Times New Roman" panose="02020603050405020304" pitchFamily="18" charset="0"/>
              </a:rPr>
              <a:t>Forsmark</a:t>
            </a:r>
            <a:r>
              <a:rPr lang="en-GB" sz="1600" dirty="0">
                <a:ea typeface="SimSun" panose="02010600030101010101" pitchFamily="2" charset="-122"/>
                <a:cs typeface="Times New Roman" panose="02020603050405020304" pitchFamily="18" charset="0"/>
              </a:rPr>
              <a:t> site in </a:t>
            </a:r>
            <a:r>
              <a:rPr lang="en-GB" sz="1600" dirty="0" err="1">
                <a:ea typeface="SimSun" panose="02010600030101010101" pitchFamily="2" charset="-122"/>
                <a:cs typeface="Times New Roman" panose="02020603050405020304" pitchFamily="18" charset="0"/>
              </a:rPr>
              <a:t>Osthammer</a:t>
            </a:r>
            <a:r>
              <a:rPr lang="en-GB" sz="1600" dirty="0">
                <a:ea typeface="SimSun" panose="02010600030101010101" pitchFamily="2" charset="-122"/>
                <a:cs typeface="Times New Roman" panose="02020603050405020304" pitchFamily="18" charset="0"/>
              </a:rPr>
              <a:t> selected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600" dirty="0">
                <a:ea typeface="SimSun" panose="02010600030101010101" pitchFamily="2" charset="-122"/>
                <a:cs typeface="Times New Roman" panose="02020603050405020304" pitchFamily="18" charset="0"/>
              </a:rPr>
              <a:t>Final go ahead expected shortly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600" dirty="0">
                <a:ea typeface="SimSun" panose="02010600030101010101" pitchFamily="2" charset="-122"/>
                <a:cs typeface="Times New Roman" panose="02020603050405020304" pitchFamily="18" charset="0"/>
              </a:rPr>
              <a:t>Oskarshamn lost out but received 75% of community benefits and also canister factory. It is also the location of the Rock Lab.</a:t>
            </a:r>
          </a:p>
          <a:p>
            <a:pPr marL="0" indent="0"/>
            <a:endParaRPr lang="en-GB" sz="1200" dirty="0"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0" indent="0"/>
            <a:endParaRPr lang="en-GB" sz="1200" dirty="0"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0" indent="0"/>
            <a:endParaRPr lang="en-GB" sz="1200" dirty="0">
              <a:effectLst/>
              <a:latin typeface="Tahoma" panose="020B060403050404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7B41A1B-A44A-6604-7E33-3143E8A3C4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Oskarshamn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67B45C0-CE80-D9EB-C00D-C30BFB1D7B9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3466" y="2060848"/>
            <a:ext cx="4040165" cy="367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1396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>
          <a:xfrm>
            <a:off x="411528" y="621855"/>
            <a:ext cx="6536736" cy="574897"/>
          </a:xfrm>
        </p:spPr>
        <p:txBody>
          <a:bodyPr>
            <a:normAutofit/>
          </a:bodyPr>
          <a:lstStyle/>
          <a:p>
            <a:r>
              <a:rPr lang="en-GB" altLang="en-US" dirty="0" err="1"/>
              <a:t>Aspo</a:t>
            </a:r>
            <a:r>
              <a:rPr lang="en-GB" altLang="en-US" dirty="0"/>
              <a:t> rock lab</a:t>
            </a:r>
          </a:p>
        </p:txBody>
      </p:sp>
      <p:pic>
        <p:nvPicPr>
          <p:cNvPr id="9" name="Picture 8" descr="People walking in a tunnel&#10;&#10;Description automatically generated">
            <a:extLst>
              <a:ext uri="{FF2B5EF4-FFF2-40B4-BE49-F238E27FC236}">
                <a16:creationId xmlns:a16="http://schemas.microsoft.com/office/drawing/2014/main" id="{3EC888B3-CA29-2FC6-3108-885C4AC22B2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84" y="1196752"/>
            <a:ext cx="4277255" cy="439248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C4E3228-6DC6-EECA-6EB5-204E9EBAADA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2296" y="2381742"/>
            <a:ext cx="5139204" cy="3854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7304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1092F2-0A4C-7B11-BF40-8FD1469735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2EE6F25-F6B9-EC61-3BC2-181C12BD21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792" y="2068513"/>
            <a:ext cx="3610744" cy="4167632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altLang="en-US" sz="1600" dirty="0"/>
              <a:t>GMF meets twice per year – in 2024 visit to </a:t>
            </a:r>
            <a:r>
              <a:rPr lang="en-GB" altLang="en-US" sz="1600" dirty="0" err="1"/>
              <a:t>Bugey</a:t>
            </a:r>
            <a:r>
              <a:rPr lang="en-GB" altLang="en-US" sz="1600" dirty="0"/>
              <a:t> in France; and General Assembly in Salamanca.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altLang="en-US" sz="1600" dirty="0"/>
              <a:t>Agenda:</a:t>
            </a:r>
          </a:p>
          <a:p>
            <a:pPr lvl="2" indent="-342900"/>
            <a:r>
              <a:rPr lang="en-GB" alt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GMF Strategy and future</a:t>
            </a:r>
          </a:p>
          <a:p>
            <a:pPr lvl="2" indent="-342900"/>
            <a:r>
              <a:rPr lang="en-GB" alt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Community Agreements for nuclear across Europe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altLang="en-US" sz="1600" dirty="0"/>
              <a:t>Site visit to ENUSA – nuclear fuel factory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altLang="en-US" sz="1600" dirty="0"/>
              <a:t>Provides nuclear fuel assemblies to countries across Europe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altLang="en-US" sz="1600" dirty="0"/>
              <a:t>Employs around 400 staff</a:t>
            </a:r>
          </a:p>
          <a:p>
            <a:pPr marL="0" indent="0"/>
            <a:endParaRPr lang="en-GB" altLang="en-US" sz="1700" dirty="0"/>
          </a:p>
          <a:p>
            <a:pPr marL="0" indent="0"/>
            <a:endParaRPr lang="en-GB" sz="1200" dirty="0"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0" indent="0"/>
            <a:endParaRPr lang="en-GB" sz="1200" dirty="0"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0" indent="0"/>
            <a:endParaRPr lang="en-GB" sz="1200" dirty="0">
              <a:effectLst/>
              <a:latin typeface="Tahoma" panose="020B060403050404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993FE7E-8B78-2DC6-C0A9-06A94A6CB0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GMF General Assembly, Salamanca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F18C9B67-ED87-55E7-2B6A-45C27B83BD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15" r="14115"/>
          <a:stretch>
            <a:fillRect/>
          </a:stretch>
        </p:blipFill>
        <p:spPr bwMode="auto">
          <a:xfrm>
            <a:off x="4795838" y="2068513"/>
            <a:ext cx="3889375" cy="338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D3C2F7E0-6E23-FB3B-D7CF-9EE284153026}"/>
              </a:ext>
            </a:extLst>
          </p:cNvPr>
          <p:cNvPicPr>
            <a:picLocks noGrp="1" noChangeAspect="1"/>
          </p:cNvPicPr>
          <p:nvPr>
            <p:ph type="pic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4" r="6924"/>
          <a:stretch>
            <a:fillRect/>
          </a:stretch>
        </p:blipFill>
        <p:spPr>
          <a:xfrm>
            <a:off x="4572000" y="2055812"/>
            <a:ext cx="4392488" cy="3821459"/>
          </a:xfrm>
        </p:spPr>
      </p:pic>
    </p:spTree>
    <p:extLst>
      <p:ext uri="{BB962C8B-B14F-4D97-AF65-F5344CB8AC3E}">
        <p14:creationId xmlns:p14="http://schemas.microsoft.com/office/powerpoint/2010/main" val="7902939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BDBC4F-6D6A-7812-53FD-B2DD1E6D4D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E43ADAE-8997-A60E-EA81-67C750146D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792" y="2068513"/>
            <a:ext cx="3610744" cy="4167632"/>
          </a:xfrm>
        </p:spPr>
        <p:txBody>
          <a:bodyPr>
            <a:normAutofit/>
          </a:bodyPr>
          <a:lstStyle/>
          <a:p>
            <a:pPr marL="0" indent="0"/>
            <a:endParaRPr lang="en-GB" altLang="en-US" sz="1700" dirty="0"/>
          </a:p>
          <a:p>
            <a:pPr marL="0" indent="0"/>
            <a:endParaRPr lang="en-GB" sz="1200" dirty="0"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0" indent="0"/>
            <a:endParaRPr lang="en-GB" sz="1200" dirty="0"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0" indent="0"/>
            <a:endParaRPr lang="en-GB" sz="1200" dirty="0">
              <a:effectLst/>
              <a:latin typeface="Tahoma" panose="020B060403050404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D7C6A2A-28E3-B46C-F886-867646CA0B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ENUSA Fuel Fabrication Plant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1F3C493-CD07-A016-5B65-CE1E0E4B04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24744"/>
            <a:ext cx="6096000" cy="277177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0207941-6BC5-98E6-346D-DB0CF75DA8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3094" y="3307260"/>
            <a:ext cx="5153050" cy="2901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9866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516E96-A3F8-0E66-7925-5566806101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E51D08D-A615-8069-531B-321876D40D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792" y="1988840"/>
            <a:ext cx="3610744" cy="4247305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altLang="en-US" sz="1600" dirty="0"/>
              <a:t>Large UK delegation – </a:t>
            </a:r>
            <a:r>
              <a:rPr lang="en-GB" altLang="en-US" sz="1600" dirty="0" err="1"/>
              <a:t>Nuleaf</a:t>
            </a:r>
            <a:r>
              <a:rPr lang="en-GB" altLang="en-US" sz="1600" dirty="0"/>
              <a:t> and NWS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altLang="en-US" sz="1600" dirty="0"/>
              <a:t>Considering engagement across the nuclear cycle but focus on SMRs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altLang="en-US" sz="1600" dirty="0" err="1"/>
              <a:t>Nuleaf</a:t>
            </a:r>
            <a:r>
              <a:rPr lang="en-GB" altLang="en-US" sz="1600" dirty="0"/>
              <a:t> active across the programme of the event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altLang="en-US" sz="1600" dirty="0"/>
              <a:t>Build up to Global Conference in Vienna, May 2025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altLang="en-US" sz="1600" dirty="0"/>
              <a:t>Further development of Global Partnership – Republic of Korea and Argentina affiliated</a:t>
            </a:r>
          </a:p>
          <a:p>
            <a:pPr marL="0" indent="0"/>
            <a:endParaRPr lang="en-GB" sz="1200" dirty="0"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0" indent="0"/>
            <a:endParaRPr lang="en-GB" sz="1200" dirty="0"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0" indent="0"/>
            <a:endParaRPr lang="en-GB" sz="1200" dirty="0">
              <a:effectLst/>
              <a:latin typeface="Tahoma" panose="020B060403050404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5D4EA83-E304-F515-8713-EF62AD42F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IAEA - Vienna</a:t>
            </a:r>
          </a:p>
        </p:txBody>
      </p:sp>
      <p:pic>
        <p:nvPicPr>
          <p:cNvPr id="8" name="Picture 7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D4A4CD5C-85F1-0A05-7642-C2B8869AC55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1988840"/>
            <a:ext cx="4392488" cy="3816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15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altLang="en-US" dirty="0"/>
              <a:t>IAEA Technical Meeting - Vienna</a:t>
            </a:r>
          </a:p>
        </p:txBody>
      </p:sp>
      <p:pic>
        <p:nvPicPr>
          <p:cNvPr id="7" name="Picture 6" descr="A group of people standing in front of a large screen&#10;&#10;Description automatically generated">
            <a:extLst>
              <a:ext uri="{FF2B5EF4-FFF2-40B4-BE49-F238E27FC236}">
                <a16:creationId xmlns:a16="http://schemas.microsoft.com/office/drawing/2014/main" id="{F73060C2-2642-1F04-FDB1-0228C0B2B81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71826"/>
            <a:ext cx="4304488" cy="321297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7E17084-0F2E-65FD-A662-2B40760DDA4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3429000"/>
            <a:ext cx="4680520" cy="2815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1043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3B5999-96C4-E145-A4AB-9AB35E50348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10243" name="Content Placeholder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 marL="0" indent="0">
              <a:buFontTx/>
              <a:buNone/>
            </a:pPr>
            <a:r>
              <a:rPr lang="en-GB" altLang="en-US" dirty="0"/>
              <a:t>Philip Matthews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4E839A-D2FC-C544-82E1-3C4D879089B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Executive Director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0B37FB-2286-DF4A-8DD2-DD23EFB631A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philipmatthews@nuleaf.org.uk</a:t>
            </a:r>
            <a:r>
              <a:rPr lang="en-US" dirty="0"/>
              <a:t>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1B9144D-784E-B540-92CE-5A9D6220687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(44) 07949 209126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4C3A46A-0FEE-C943-A4FD-087052DF175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b="1" dirty="0"/>
              <a:t>www.nuleaf.org.uk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1F3B334-79E5-4643-816D-05C2635DAFA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@</a:t>
            </a:r>
            <a:r>
              <a:rPr lang="en-US" dirty="0" err="1"/>
              <a:t>nuleaforguk</a:t>
            </a:r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611636A-B02D-1346-B751-242616F2F01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059632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on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0" tIns="0" rIns="0" bIns="0" rtlCol="0">
        <a:normAutofit/>
      </a:bodyPr>
      <a:lstStyle>
        <a:defPPr algn="l">
          <a:defRPr sz="1400" b="1" i="0" dirty="0" smtClean="0">
            <a:solidFill>
              <a:srgbClr val="00798D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NuLeaf template" id="{CC2173A2-1787-E144-BB0E-6F371CB2A444}" vid="{134D93D3-3B84-DF4F-9D55-A0C4B5DC4DB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BB5460B0E5B7B4DB8171F8DFD03F41C" ma:contentTypeVersion="15" ma:contentTypeDescription="Create a new document." ma:contentTypeScope="" ma:versionID="3a70b95f7b021e5ed8759b82bc891c9c">
  <xsd:schema xmlns:xsd="http://www.w3.org/2001/XMLSchema" xmlns:xs="http://www.w3.org/2001/XMLSchema" xmlns:p="http://schemas.microsoft.com/office/2006/metadata/properties" xmlns:ns2="8361e8b8-df75-4cb5-ab88-db66a38dd3bd" xmlns:ns3="8438b821-0bbd-47bd-8453-448613961780" targetNamespace="http://schemas.microsoft.com/office/2006/metadata/properties" ma:root="true" ma:fieldsID="9f2d659c9088f7f9fd3fa61b9190271e" ns2:_="" ns3:_="">
    <xsd:import namespace="8361e8b8-df75-4cb5-ab88-db66a38dd3bd"/>
    <xsd:import namespace="8438b821-0bbd-47bd-8453-44861396178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ObjectDetectorVersions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61e8b8-df75-4cb5-ab88-db66a38dd3b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a06bf4c4-4eb2-40f1-bc0e-6b8189d6fc3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38b821-0bbd-47bd-8453-448613961780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367c7465-1ba3-4586-818c-1900e4937469}" ma:internalName="TaxCatchAll" ma:showField="CatchAllData" ma:web="8438b821-0bbd-47bd-8453-44861396178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438b821-0bbd-47bd-8453-448613961780" xsi:nil="true"/>
    <lcf76f155ced4ddcb4097134ff3c332f xmlns="8361e8b8-df75-4cb5-ab88-db66a38dd3b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1FAED251-9909-4334-A5CC-7FE511BEE732}"/>
</file>

<file path=customXml/itemProps2.xml><?xml version="1.0" encoding="utf-8"?>
<ds:datastoreItem xmlns:ds="http://schemas.openxmlformats.org/officeDocument/2006/customXml" ds:itemID="{9FA25553-C2D3-4265-A39D-5A3A8A0731B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C6CA643-52E2-4179-A5DF-2A8864DD06B1}">
  <ds:schemaRefs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http://schemas.microsoft.com/office/infopath/2007/PartnerControls"/>
    <ds:schemaRef ds:uri="http://purl.org/dc/terms/"/>
    <ds:schemaRef ds:uri="http://www.w3.org/XML/1998/namespace"/>
    <ds:schemaRef ds:uri="648a8922-5414-4633-ba02-24248eef45a9"/>
    <ds:schemaRef ds:uri="http://schemas.microsoft.com/office/2006/metadata/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NuLeaf template</Template>
  <TotalTime>1531</TotalTime>
  <Words>281</Words>
  <Application>Microsoft Office PowerPoint</Application>
  <PresentationFormat>On-screen Show (4:3)</PresentationFormat>
  <Paragraphs>50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SimSun</vt:lpstr>
      <vt:lpstr>Arial</vt:lpstr>
      <vt:lpstr>Calibri</vt:lpstr>
      <vt:lpstr>Tahoma</vt:lpstr>
      <vt:lpstr>Presentation1</vt:lpstr>
      <vt:lpstr>Nuleaf: International engagement update</vt:lpstr>
      <vt:lpstr>Overview</vt:lpstr>
      <vt:lpstr>Oskarshamn</vt:lpstr>
      <vt:lpstr>Aspo rock lab</vt:lpstr>
      <vt:lpstr>GMF General Assembly, Salamanca</vt:lpstr>
      <vt:lpstr>ENUSA Fuel Fabrication Plant</vt:lpstr>
      <vt:lpstr>IAEA - Vienna</vt:lpstr>
      <vt:lpstr>IAEA Technical Meeting - Vienna</vt:lpstr>
      <vt:lpstr>Thank you</vt:lpstr>
    </vt:vector>
  </TitlesOfParts>
  <Company>Customer Service Direct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Local Government and the GDF siting process</dc:title>
  <dc:creator>Catherine Draper</dc:creator>
  <cp:lastModifiedBy>Philip Matthews</cp:lastModifiedBy>
  <cp:revision>36</cp:revision>
  <cp:lastPrinted>2024-12-10T14:35:19Z</cp:lastPrinted>
  <dcterms:created xsi:type="dcterms:W3CDTF">2021-08-27T10:47:57Z</dcterms:created>
  <dcterms:modified xsi:type="dcterms:W3CDTF">2024-12-10T14:50:44Z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0x010100ABB5460B0E5B7B4DB8171F8DFD03F41C</vt:lpwstr>
  </property>
</Properties>
</file>