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24" r:id="rId5"/>
    <p:sldMasterId id="2147483746" r:id="rId6"/>
  </p:sldMasterIdLst>
  <p:notesMasterIdLst>
    <p:notesMasterId r:id="rId21"/>
  </p:notesMasterIdLst>
  <p:sldIdLst>
    <p:sldId id="327" r:id="rId7"/>
    <p:sldId id="2146846633" r:id="rId8"/>
    <p:sldId id="323" r:id="rId9"/>
    <p:sldId id="328" r:id="rId10"/>
    <p:sldId id="2146846634" r:id="rId11"/>
    <p:sldId id="2146846635" r:id="rId12"/>
    <p:sldId id="2146846636" r:id="rId13"/>
    <p:sldId id="2146846632" r:id="rId14"/>
    <p:sldId id="2146846619" r:id="rId15"/>
    <p:sldId id="2146846620" r:id="rId16"/>
    <p:sldId id="2146846621" r:id="rId17"/>
    <p:sldId id="2146846622" r:id="rId18"/>
    <p:sldId id="256" r:id="rId19"/>
    <p:sldId id="2146846638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A1A27"/>
    <a:srgbClr val="002848"/>
    <a:srgbClr val="0F334E"/>
    <a:srgbClr val="105C96"/>
    <a:srgbClr val="33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8F341A-ACEA-422E-92D4-E59E6D5619C8}" v="35" dt="2025-06-05T13:31:4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874" autoAdjust="0"/>
  </p:normalViewPr>
  <p:slideViewPr>
    <p:cSldViewPr snapToGrid="0">
      <p:cViewPr varScale="1">
        <p:scale>
          <a:sx n="142" d="100"/>
          <a:sy n="142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DD033-5046-FA4B-A607-D06D8031A94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51EBB-FA3D-9644-9E60-5805FBC2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Nuclear research begins at the Atomic Energy Research Establishment at Harwell, 1947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Windscale (now Sellafield) opens to begin research on nuclear technology and defence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Dounreay opens as the centre of fast breeder reactor research and development 1955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Queen Elizabeth II opens Calder Hall, world's first nuclear power station for domestic electricity in 1956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Magnox reactors were part of 26 built on </a:t>
            </a:r>
            <a:br>
              <a:rPr lang="en-GB" dirty="0"/>
            </a:br>
            <a:r>
              <a:rPr lang="en-GB" dirty="0"/>
              <a:t>11 sites between 1956-71 and produced electricity for the UK until 2015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1EBB-FA3D-9644-9E60-5805FBC276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01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51C11-0926-4AC6-9AEC-E18BB4F891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08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NDA group anniversaries </a:t>
            </a:r>
            <a:br>
              <a:rPr lang="en-GB" sz="1200" dirty="0"/>
            </a:br>
            <a:r>
              <a:rPr lang="en-GB" sz="1200" dirty="0"/>
              <a:t>30 DRS, 50 PNTL, 70 Dounreay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2005 NDA assumes responsibility for decommissioning 17 UK nuclear sites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2006 Nuclear decommissioning strategy sets roadmap for decommissioning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2016 Sellafield Ltd becomes NDA subsidiary, NTS 2021, NRS including Dounreay 2023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2022 NDA Sustainability Strategy sets group roadmap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1EBB-FA3D-9644-9E60-5805FBC276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9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Highly radioactive coolant removed from Dounreay’s Fast Reactor (2016)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First Magnox site placed into ‘care and maintenance’, as Bradwell’s reactor buildings are safely sealed 2009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2019 all Magnox reactors now fuel free, as final spent nuclear fuel is removed from Wylfa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2018 Thorp plant at Sellafield closes after reprocessing 9,000 tonnes of spent nuclear fuel and generating £9 billion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Operations cease at Sellafield's Magnox reprocessing plant in 2022 after 58 years, handling 55,000 tonnes of nuclear fuel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1EBB-FA3D-9644-9E60-5805FBC276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4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First NDA-owned land released back to the community (Berkeley 2006)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NDA socio-economic policy (2007) paves way for to-date £277m community investment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2008 ‘</a:t>
            </a:r>
            <a:r>
              <a:rPr lang="en-GB" sz="1200" dirty="0" err="1"/>
              <a:t>Nucleargraduates</a:t>
            </a:r>
            <a:r>
              <a:rPr lang="en-GB" sz="1200" dirty="0"/>
              <a:t>’ programme launches with £5m of NDA investment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2009 NDA creates skills and training centre Energus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20 years of engaging with communities, thanks to our SSGs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1EBB-FA3D-9644-9E60-5805FBC276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4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Advanced Gas-cooled Reactor sites expected to transfer to the NDA for decommissioning by NRS from 2026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Ownership of Vulcan research facility expected to transfer in the 2020s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First waste packages expected to arrive at a GDF from 2050s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All NDA land reaches its 'end state', work completed and demonstrated as suitable for reuse by 2130s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1EBB-FA3D-9644-9E60-5805FBC276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51C11-0926-4AC6-9AEC-E18BB4F8917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17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51C11-0926-4AC6-9AEC-E18BB4F891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26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51C11-0926-4AC6-9AEC-E18BB4F891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261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51C11-0926-4AC6-9AEC-E18BB4F891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24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9EDC13-1B2B-2033-0AF5-B5E4A8687F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800000"/>
            <a:ext cx="7020360" cy="117024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C5F6179-70C2-D4A7-47B1-08506F048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060000"/>
            <a:ext cx="7020360" cy="2226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(delete box if not required)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71293C1-903C-54B3-8716-623F93C92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780000"/>
            <a:ext cx="7020360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0FD1D-8451-E804-260A-FC17910FF1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05456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4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Layout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58791A-4ADF-59F9-9DE0-D3D9440C3738}"/>
              </a:ext>
            </a:extLst>
          </p:cNvPr>
          <p:cNvSpPr/>
          <p:nvPr userDrawn="1"/>
        </p:nvSpPr>
        <p:spPr>
          <a:xfrm>
            <a:off x="3552" y="0"/>
            <a:ext cx="91404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AC55BAA-01C6-16E8-EEC3-A4F929840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268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8BCE741-B236-56E4-4293-C12BD58B0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7F9C176-5003-5E62-02CC-B236A3CE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480" y="4723078"/>
            <a:ext cx="385418" cy="273844"/>
          </a:xfr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84FC06A-DE6C-F044-AB40-D39F51B41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3185E78-494F-487A-D6A6-F322B5C0888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A57E4DF-FB56-C637-D4DE-BDD081A590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380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0E978D3D-A927-05F7-C237-F9BA5E8CB5F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0380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31C15FD-7824-7FEB-6F3C-848324F0E0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465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8A15B28-EBAB-7846-701F-44C5F3E659A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9465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79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99CE78-8C58-1680-FC65-FD0490F4BD4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EAD836-27C0-4461-0DB1-DF8F12DB75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799998"/>
            <a:ext cx="5491280" cy="1705201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Optional message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A63559C-D57C-935E-1E83-7A926A7FD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999" y="4320001"/>
            <a:ext cx="3311999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Nuclear Decommissioning Authority</a:t>
            </a:r>
          </a:p>
          <a:p>
            <a:pPr lvl="0"/>
            <a:r>
              <a:rPr lang="en-US" dirty="0" err="1"/>
              <a:t>www.nda.gov.uk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21AE9-A0B3-1A0F-7283-320B75314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345106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68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38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Layout B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1BD0896B-9F31-934A-7853-5562EA063A6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04000" y="0"/>
            <a:ext cx="5040000" cy="514350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C17823E-A9BC-5CF1-AD03-7944BB9E1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16801"/>
            <a:ext cx="315000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4025F1-0632-EDB2-C974-A489554F11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046480"/>
            <a:ext cx="3150000" cy="300736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713953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16782"/>
            <a:ext cx="9143999" cy="4846211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4137924"/>
            <a:ext cx="3456384" cy="2702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6" y="2031206"/>
            <a:ext cx="7416874" cy="1458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6" y="3543858"/>
            <a:ext cx="7416874" cy="594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</a:t>
            </a:r>
          </a:p>
          <a:p>
            <a:pPr lvl="0"/>
            <a:r>
              <a:rPr lang="en-GB"/>
              <a:t>Job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0418"/>
            <a:ext cx="1137600" cy="85320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86916"/>
            <a:ext cx="8424862" cy="10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" b="1" baseline="0" smtClean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z="600" b="1">
                <a:effectLst/>
                <a:latin typeface="+mn-lt"/>
                <a:ea typeface="Times New Roman"/>
                <a:cs typeface="Times New Roman"/>
              </a:rPr>
              <a:t>Please enter security classification marking if above OFFICIAL</a:t>
            </a:r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618" y="4948014"/>
            <a:ext cx="8424862" cy="10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" b="1" smtClean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z="600" b="1">
                <a:effectLst/>
                <a:latin typeface="+mn-lt"/>
                <a:ea typeface="Times New Roman"/>
                <a:cs typeface="Times New Roman"/>
              </a:rPr>
              <a:t>Please enter security classification marking if above OFFICIAL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67545" y="184138"/>
            <a:ext cx="8425630" cy="485775"/>
          </a:xfrm>
          <a:prstGeom prst="rect">
            <a:avLst/>
          </a:prstGeom>
        </p:spPr>
        <p:txBody>
          <a:bodyPr/>
          <a:lstStyle>
            <a:lvl1pPr>
              <a:defRPr sz="2100" baseline="0">
                <a:solidFill>
                  <a:srgbClr val="5C315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9" y="1167594"/>
            <a:ext cx="8421687" cy="361871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  <a:latin typeface="+mn-lt"/>
              </a:defRPr>
            </a:lvl1pPr>
            <a:lvl2pPr marL="557213" indent="-214313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 baseline="0">
                <a:solidFill>
                  <a:schemeClr val="tx1"/>
                </a:solidFill>
                <a:latin typeface="+mn-lt"/>
              </a:defRPr>
            </a:lvl3pPr>
            <a:lvl4pPr marL="1200150" indent="-171450"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1371600" indent="0">
              <a:buNone/>
              <a:defRPr sz="1350">
                <a:solidFill>
                  <a:schemeClr val="tx1"/>
                </a:solidFill>
                <a:latin typeface="+mn-lt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467544" y="789552"/>
            <a:ext cx="8424936" cy="0"/>
          </a:xfrm>
          <a:prstGeom prst="line">
            <a:avLst/>
          </a:prstGeom>
          <a:solidFill>
            <a:srgbClr val="593160"/>
          </a:solidFill>
          <a:ln w="6350" cap="flat" cmpd="sng" algn="ctr">
            <a:solidFill>
              <a:srgbClr val="5C315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43889" y="4786313"/>
            <a:ext cx="649287" cy="161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25"/>
            </a:lvl1pPr>
          </a:lstStyle>
          <a:p>
            <a:pPr lvl="0"/>
            <a:fld id="{E920635C-B64D-40E1-8F9E-DCDE50DF756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86916"/>
            <a:ext cx="8424862" cy="10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" b="1" baseline="0" smtClean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z="600" b="1">
                <a:effectLst/>
                <a:latin typeface="+mn-lt"/>
                <a:ea typeface="Times New Roman"/>
                <a:cs typeface="Times New Roman"/>
              </a:rPr>
              <a:t>Please enter security classification marking if above OFFICIAL</a:t>
            </a:r>
            <a:endParaRPr lang="en-GB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618" y="4948014"/>
            <a:ext cx="8424862" cy="10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" b="1" smtClean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z="600" b="1">
                <a:effectLst/>
                <a:latin typeface="+mn-lt"/>
                <a:ea typeface="Times New Roman"/>
                <a:cs typeface="Times New Roman"/>
              </a:rPr>
              <a:t>Please enter security classification marking if above OFFICIAL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7091"/>
            <a:ext cx="659266" cy="4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3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67545" y="184138"/>
            <a:ext cx="8425630" cy="485775"/>
          </a:xfrm>
          <a:prstGeom prst="rect">
            <a:avLst/>
          </a:prstGeom>
        </p:spPr>
        <p:txBody>
          <a:bodyPr/>
          <a:lstStyle>
            <a:lvl1pPr>
              <a:defRPr sz="2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467544" y="789552"/>
            <a:ext cx="8424936" cy="0"/>
          </a:xfrm>
          <a:prstGeom prst="line">
            <a:avLst/>
          </a:prstGeom>
          <a:solidFill>
            <a:srgbClr val="59316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9" y="1167594"/>
            <a:ext cx="8421687" cy="361871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bg1"/>
                </a:solidFill>
                <a:latin typeface="+mn-lt"/>
              </a:defRPr>
            </a:lvl1pPr>
            <a:lvl2pPr marL="557213" indent="-214313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 baseline="0">
                <a:solidFill>
                  <a:schemeClr val="tx1"/>
                </a:solidFill>
                <a:latin typeface="+mn-lt"/>
              </a:defRPr>
            </a:lvl3pPr>
            <a:lvl4pPr marL="1200150" indent="-171450"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1371600" indent="0">
              <a:buNone/>
              <a:defRPr sz="1350">
                <a:solidFill>
                  <a:schemeClr val="tx1"/>
                </a:solidFill>
                <a:latin typeface="+mn-lt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7884368" y="4811005"/>
            <a:ext cx="100811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8B80B35A-A8D9-4C85-AD57-6441404CC8E2}" type="slidenum">
              <a:rPr lang="en-GB" sz="825" smtClean="0">
                <a:solidFill>
                  <a:schemeClr val="bg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GB" sz="825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86916"/>
            <a:ext cx="8424862" cy="10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" b="1" baseline="0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z="600" b="1">
                <a:effectLst/>
                <a:latin typeface="+mn-lt"/>
                <a:ea typeface="Times New Roman"/>
                <a:cs typeface="Times New Roman"/>
              </a:rPr>
              <a:t>Please enter security classification marking if above OFFICIAL</a:t>
            </a:r>
            <a:endParaRPr lang="en-GB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618" y="4948014"/>
            <a:ext cx="8424862" cy="10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" b="1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z="600" b="1">
                <a:effectLst/>
                <a:latin typeface="+mn-lt"/>
                <a:ea typeface="Times New Roman"/>
                <a:cs typeface="Times New Roman"/>
              </a:rPr>
              <a:t>Please enter security classification marking if above OFFICIAL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61" y="195486"/>
            <a:ext cx="648072" cy="4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1115616" y="2031206"/>
            <a:ext cx="7056834" cy="113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86916"/>
            <a:ext cx="8424862" cy="10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" b="1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z="600" b="1">
                <a:effectLst/>
                <a:latin typeface="+mn-lt"/>
                <a:ea typeface="Times New Roman"/>
                <a:cs typeface="Times New Roman"/>
              </a:rPr>
              <a:t>OFFICIAL-SENSITIVE / OFFICIAL-SENSITIVE: PERSONAL / OFFICIAL-SENSITIVE: COMMERCIAL / OFFICIAL-SENSITIVE:SNI (delete as applicable)</a:t>
            </a:r>
            <a:endParaRPr lang="en-GB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618" y="4948014"/>
            <a:ext cx="8424862" cy="10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" b="1" smtClean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z="600" b="1">
                <a:effectLst/>
                <a:latin typeface="+mn-lt"/>
                <a:ea typeface="Times New Roman"/>
                <a:cs typeface="Times New Roman"/>
              </a:rPr>
              <a:t>OFFICIAL-SENSITIVE / OFFICIAL-SENSITIVE: PERSONAL / OFFICIAL-SENSITIVE: COMMERCIAL / OFFICIAL-SENSITIVE:SNI (delete as applicable)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61" y="195486"/>
            <a:ext cx="648072" cy="4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86916"/>
            <a:ext cx="8424862" cy="10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" b="1" baseline="0" smtClean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z="600" b="1">
                <a:effectLst/>
                <a:latin typeface="+mn-lt"/>
                <a:ea typeface="Times New Roman"/>
                <a:cs typeface="Times New Roman"/>
              </a:rPr>
              <a:t>Please enter security classification marking if above OFFICIAL</a:t>
            </a:r>
            <a:endParaRPr lang="en-GB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618" y="4948014"/>
            <a:ext cx="8424862" cy="10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" b="1" smtClean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z="600" b="1">
                <a:effectLst/>
                <a:latin typeface="+mn-lt"/>
                <a:ea typeface="Times New Roman"/>
                <a:cs typeface="Times New Roman"/>
              </a:rPr>
              <a:t>Please enter security classification marking if above OFFICIAL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7091"/>
            <a:ext cx="659266" cy="49445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43889" y="4786313"/>
            <a:ext cx="649287" cy="161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25"/>
            </a:lvl1pPr>
          </a:lstStyle>
          <a:p>
            <a:pPr lvl="0"/>
            <a:fld id="{E920635C-B64D-40E1-8F9E-DCDE50DF7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1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65519"/>
            <a:ext cx="8208912" cy="648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25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1437624"/>
            <a:ext cx="8207375" cy="3293919"/>
          </a:xfrm>
          <a:prstGeom prst="rect">
            <a:avLst/>
          </a:prstGeom>
        </p:spPr>
        <p:txBody>
          <a:bodyPr numCol="1" spcCol="164592"/>
          <a:lstStyle>
            <a:lvl1pPr marL="141750" indent="-141750">
              <a:buFont typeface="Arial" panose="020B0604020202020204" pitchFamily="34" charset="0"/>
              <a:buChar char="•"/>
              <a:defRPr sz="6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41750">
              <a:buFont typeface="Arial" panose="020B0604020202020204" pitchFamily="34" charset="0"/>
              <a:buChar char="•"/>
              <a:defRPr sz="6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41750">
              <a:buFont typeface="Arial" panose="020B0604020202020204" pitchFamily="34" charset="0"/>
              <a:buChar char="•"/>
              <a:defRPr sz="6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41750">
              <a:buFont typeface="Arial" panose="020B0604020202020204" pitchFamily="34" charset="0"/>
              <a:buChar char="•"/>
              <a:defRPr sz="6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31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1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9EDC13-1B2B-2033-0AF5-B5E4A8687F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800000"/>
            <a:ext cx="3311999" cy="117024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C5F6179-70C2-D4A7-47B1-08506F048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060000"/>
            <a:ext cx="3311999" cy="2226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(delete box if not required)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71293C1-903C-54B3-8716-623F93C92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780000"/>
            <a:ext cx="3311999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F9A481-3C6E-2BC3-335A-82AA623C9C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27660" y="323202"/>
            <a:ext cx="5232215" cy="4820298"/>
          </a:xfrm>
          <a:custGeom>
            <a:avLst/>
            <a:gdLst>
              <a:gd name="connsiteX0" fmla="*/ 3214022 w 5232215"/>
              <a:gd name="connsiteY0" fmla="*/ 0 h 4820298"/>
              <a:gd name="connsiteX1" fmla="*/ 5011012 w 5232215"/>
              <a:gd name="connsiteY1" fmla="*/ 548905 h 4820298"/>
              <a:gd name="connsiteX2" fmla="*/ 5232215 w 5232215"/>
              <a:gd name="connsiteY2" fmla="*/ 714317 h 4820298"/>
              <a:gd name="connsiteX3" fmla="*/ 5232215 w 5232215"/>
              <a:gd name="connsiteY3" fmla="*/ 4820298 h 4820298"/>
              <a:gd name="connsiteX4" fmla="*/ 433043 w 5232215"/>
              <a:gd name="connsiteY4" fmla="*/ 4820298 h 4820298"/>
              <a:gd name="connsiteX5" fmla="*/ 387916 w 5232215"/>
              <a:gd name="connsiteY5" fmla="*/ 4746016 h 4820298"/>
              <a:gd name="connsiteX6" fmla="*/ 0 w 5232215"/>
              <a:gd name="connsiteY6" fmla="*/ 3214022 h 4820298"/>
              <a:gd name="connsiteX7" fmla="*/ 3214022 w 5232215"/>
              <a:gd name="connsiteY7" fmla="*/ 0 h 482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2215" h="4820298">
                <a:moveTo>
                  <a:pt x="3214022" y="0"/>
                </a:moveTo>
                <a:cubicBezTo>
                  <a:pt x="3879668" y="0"/>
                  <a:pt x="4498051" y="202355"/>
                  <a:pt x="5011012" y="548905"/>
                </a:cubicBezTo>
                <a:lnTo>
                  <a:pt x="5232215" y="714317"/>
                </a:lnTo>
                <a:lnTo>
                  <a:pt x="5232215" y="4820298"/>
                </a:lnTo>
                <a:lnTo>
                  <a:pt x="433043" y="4820298"/>
                </a:lnTo>
                <a:lnTo>
                  <a:pt x="387916" y="4746016"/>
                </a:lnTo>
                <a:cubicBezTo>
                  <a:pt x="140524" y="4290611"/>
                  <a:pt x="0" y="3768727"/>
                  <a:pt x="0" y="3214022"/>
                </a:cubicBezTo>
                <a:cubicBezTo>
                  <a:pt x="0" y="1438967"/>
                  <a:pt x="1438967" y="0"/>
                  <a:pt x="32140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26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3DBD0-B8BE-5E4F-CA2A-16780D987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345106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57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EF5E-5CCD-4740-B8CF-7DC9D1BC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3C300-2EC9-43D1-AC80-276F2A7D4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03D99-4883-4387-83E2-0DFC12FC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A7496-D0B2-4372-8EA3-7504E79E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C5E5-B431-488C-90F1-A48524600E6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6303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4" y="4783455"/>
            <a:ext cx="2926079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776"/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776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776"/>
            <a:fld id="{B6F15528-21DE-4FAA-801E-634DDDAF4B2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 defTabSz="342776"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51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EDB89-4254-4D93-93FC-63EF58EF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2F2AF-95F8-4FE5-B64D-23885C0E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78C89-1A7B-4A42-88C5-188EE3E1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4A0F4-6561-452F-9B68-B04D296C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4969773-1F93-4A75-827C-263F481F752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540436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67545" y="184138"/>
            <a:ext cx="8425630" cy="485775"/>
          </a:xfrm>
          <a:prstGeom prst="rect">
            <a:avLst/>
          </a:prstGeom>
        </p:spPr>
        <p:txBody>
          <a:bodyPr/>
          <a:lstStyle>
            <a:lvl1pPr>
              <a:defRPr sz="2100" baseline="0">
                <a:solidFill>
                  <a:srgbClr val="5C315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1490" y="1167594"/>
            <a:ext cx="8421687" cy="361871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  <a:latin typeface="+mn-lt"/>
              </a:defRPr>
            </a:lvl1pPr>
            <a:lvl2pPr marL="557224" indent="-214317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 baseline="0">
                <a:solidFill>
                  <a:schemeClr val="tx1"/>
                </a:solidFill>
                <a:latin typeface="+mn-lt"/>
              </a:defRPr>
            </a:lvl3pPr>
            <a:lvl4pPr marL="1200174" indent="-171454"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1371628" indent="0">
              <a:buNone/>
              <a:defRPr sz="1350">
                <a:solidFill>
                  <a:schemeClr val="tx1"/>
                </a:solidFill>
                <a:latin typeface="+mn-lt"/>
              </a:defRPr>
            </a:lvl5pPr>
            <a:lvl6pPr marL="1714535" indent="0">
              <a:buNone/>
              <a:defRPr/>
            </a:lvl6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467544" y="789552"/>
            <a:ext cx="8424936" cy="0"/>
          </a:xfrm>
          <a:prstGeom prst="line">
            <a:avLst/>
          </a:prstGeom>
          <a:solidFill>
            <a:srgbClr val="593160"/>
          </a:solidFill>
          <a:ln w="6350" cap="flat" cmpd="sng" algn="ctr">
            <a:solidFill>
              <a:srgbClr val="5C315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43890" y="4786313"/>
            <a:ext cx="649287" cy="161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25"/>
            </a:lvl1pPr>
          </a:lstStyle>
          <a:p>
            <a:pPr lvl="0"/>
            <a:fld id="{E920635C-B64D-40E1-8F9E-DCDE50DF756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86916"/>
            <a:ext cx="8424862" cy="10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" b="1" baseline="0" smtClean="0">
                <a:solidFill>
                  <a:schemeClr val="tx1"/>
                </a:solidFill>
                <a:effectLst/>
              </a:defRPr>
            </a:lvl1pPr>
            <a:lvl2pPr marL="342907" indent="0">
              <a:buNone/>
              <a:defRPr/>
            </a:lvl2pPr>
            <a:lvl3pPr marL="685814" indent="0">
              <a:buNone/>
              <a:defRPr/>
            </a:lvl3pPr>
            <a:lvl4pPr marL="1028720" indent="0">
              <a:buNone/>
              <a:defRPr/>
            </a:lvl4pPr>
            <a:lvl5pPr marL="1371628" indent="0">
              <a:buNone/>
              <a:defRPr/>
            </a:lvl5pPr>
          </a:lstStyle>
          <a:p>
            <a:pPr lvl="0"/>
            <a:r>
              <a:rPr lang="en-US" sz="600" b="1">
                <a:effectLst/>
                <a:latin typeface="+mn-lt"/>
                <a:ea typeface="Times New Roman"/>
                <a:cs typeface="Times New Roman"/>
              </a:rPr>
              <a:t>Please enter security classification marking if above OFFICIAL</a:t>
            </a:r>
            <a:endParaRPr lang="en-GB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618" y="4948014"/>
            <a:ext cx="8424862" cy="10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" b="1" smtClean="0">
                <a:solidFill>
                  <a:schemeClr val="tx1"/>
                </a:solidFill>
                <a:effectLst/>
              </a:defRPr>
            </a:lvl1pPr>
            <a:lvl2pPr marL="342907" indent="0">
              <a:buNone/>
              <a:defRPr/>
            </a:lvl2pPr>
            <a:lvl3pPr marL="685814" indent="0">
              <a:buNone/>
              <a:defRPr/>
            </a:lvl3pPr>
            <a:lvl4pPr marL="1028720" indent="0">
              <a:buNone/>
              <a:defRPr/>
            </a:lvl4pPr>
            <a:lvl5pPr marL="1371628" indent="0">
              <a:buNone/>
              <a:defRPr/>
            </a:lvl5pPr>
          </a:lstStyle>
          <a:p>
            <a:pPr lvl="0"/>
            <a:r>
              <a:rPr lang="en-US" sz="600" b="1">
                <a:effectLst/>
                <a:latin typeface="+mn-lt"/>
                <a:ea typeface="Times New Roman"/>
                <a:cs typeface="Times New Roman"/>
              </a:rPr>
              <a:t>Please enter security classification marking if above OFFICIAL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7091"/>
            <a:ext cx="659266" cy="4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60698" y="4785996"/>
            <a:ext cx="935038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23530" y="4785996"/>
            <a:ext cx="792163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1CE441-22AE-4398-8076-CE4009E854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598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2210-D3D6-4DAD-AE1E-C8BABB0E5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A4593-7E26-486B-9060-5262D2104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641CF-90EE-4A5C-9F06-23234316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D64EF-8278-4CC9-9BE0-2CC7BDC3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7709B-7EF5-4471-9EBC-A7003E1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580C-75A6-4C61-9AC2-2DC2A8C4E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987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67545" y="184138"/>
            <a:ext cx="8425630" cy="485775"/>
          </a:xfrm>
          <a:prstGeom prst="rect">
            <a:avLst/>
          </a:prstGeom>
        </p:spPr>
        <p:txBody>
          <a:bodyPr lIns="91338" tIns="45670" rIns="91338" bIns="45670"/>
          <a:lstStyle>
            <a:lvl1pPr>
              <a:defRPr sz="2100" baseline="0">
                <a:solidFill>
                  <a:srgbClr val="5C31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1490" y="1167594"/>
            <a:ext cx="8421687" cy="3618719"/>
          </a:xfrm>
          <a:prstGeom prst="rect">
            <a:avLst/>
          </a:prstGeom>
        </p:spPr>
        <p:txBody>
          <a:bodyPr lIns="91338" tIns="45670" rIns="91338" bIns="45670"/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  <a:latin typeface="+mn-lt"/>
              </a:defRPr>
            </a:lvl1pPr>
            <a:lvl2pPr marL="556583" indent="-21407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 baseline="0">
                <a:solidFill>
                  <a:schemeClr val="tx1"/>
                </a:solidFill>
                <a:latin typeface="+mn-lt"/>
              </a:defRPr>
            </a:lvl3pPr>
            <a:lvl4pPr marL="1198792" indent="-171257"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1370048" indent="0">
              <a:buNone/>
              <a:defRPr sz="1350">
                <a:solidFill>
                  <a:schemeClr val="tx1"/>
                </a:solidFill>
                <a:latin typeface="+mn-lt"/>
              </a:defRPr>
            </a:lvl5pPr>
            <a:lvl6pPr marL="1712561" indent="0">
              <a:buNone/>
              <a:defRPr/>
            </a:lvl6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467544" y="789552"/>
            <a:ext cx="8424936" cy="0"/>
          </a:xfrm>
          <a:prstGeom prst="line">
            <a:avLst/>
          </a:prstGeom>
          <a:solidFill>
            <a:srgbClr val="593160"/>
          </a:solidFill>
          <a:ln w="6350" cap="flat" cmpd="sng" algn="ctr">
            <a:solidFill>
              <a:srgbClr val="5C315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43895" y="4786313"/>
            <a:ext cx="649287" cy="161925"/>
          </a:xfrm>
          <a:prstGeom prst="rect">
            <a:avLst/>
          </a:prstGeom>
        </p:spPr>
        <p:txBody>
          <a:bodyPr lIns="91338" tIns="45670" rIns="91338" bIns="45670"/>
          <a:lstStyle>
            <a:lvl1pPr marL="0" indent="0" algn="r">
              <a:buNone/>
              <a:defRPr sz="825"/>
            </a:lvl1pPr>
          </a:lstStyle>
          <a:p>
            <a:pPr lvl="0"/>
            <a:fld id="{E920635C-B64D-40E1-8F9E-DCDE50DF756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71"/>
          <a:stretch/>
        </p:blipFill>
        <p:spPr>
          <a:xfrm>
            <a:off x="7923134" y="187092"/>
            <a:ext cx="1041354" cy="5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136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333F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195487"/>
            <a:ext cx="2374574" cy="1238252"/>
          </a:xfrm>
          <a:prstGeom prst="rect">
            <a:avLst/>
          </a:prstGeom>
        </p:spPr>
      </p:pic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1907704" y="2031206"/>
            <a:ext cx="6264746" cy="594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4E43CA8B-79CD-49A9-B62F-3936D8EACA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07704" y="2695892"/>
            <a:ext cx="6264746" cy="594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6B6C71-4785-4535-91C5-1B4B7B41854F}"/>
              </a:ext>
            </a:extLst>
          </p:cNvPr>
          <p:cNvCxnSpPr>
            <a:cxnSpLocks/>
          </p:cNvCxnSpPr>
          <p:nvPr userDrawn="1"/>
        </p:nvCxnSpPr>
        <p:spPr>
          <a:xfrm>
            <a:off x="1475656" y="2031206"/>
            <a:ext cx="0" cy="13122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739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51435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465519"/>
            <a:ext cx="5004048" cy="8100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1545637"/>
            <a:ext cx="5004048" cy="59406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383618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8" y="2355726"/>
            <a:ext cx="5004047" cy="2268662"/>
          </a:xfrm>
          <a:prstGeom prst="rect">
            <a:avLst/>
          </a:prstGeom>
        </p:spPr>
        <p:txBody>
          <a:bodyPr numCol="2" spcCol="164592"/>
          <a:lstStyle>
            <a:lvl1pPr marL="0" indent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6600" cy="51435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22155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1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5B9B15-8323-35EA-1772-02F4E7977A1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86F6B51-0A51-D087-6D6A-3ED3413C3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800000"/>
            <a:ext cx="3311999" cy="117024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4B1552E-AD9E-EF4F-2CD0-D7B6025BD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060000"/>
            <a:ext cx="3311999" cy="2226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(delete box if not required)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842264B-1037-BE99-583D-C225023CF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780000"/>
            <a:ext cx="3311999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CC6FCA4F-2AD8-5DF9-6C97-2ED1E58F53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27660" y="323202"/>
            <a:ext cx="5232215" cy="4820298"/>
          </a:xfrm>
          <a:custGeom>
            <a:avLst/>
            <a:gdLst>
              <a:gd name="connsiteX0" fmla="*/ 3214022 w 5232215"/>
              <a:gd name="connsiteY0" fmla="*/ 0 h 4820298"/>
              <a:gd name="connsiteX1" fmla="*/ 5011012 w 5232215"/>
              <a:gd name="connsiteY1" fmla="*/ 548905 h 4820298"/>
              <a:gd name="connsiteX2" fmla="*/ 5232215 w 5232215"/>
              <a:gd name="connsiteY2" fmla="*/ 714317 h 4820298"/>
              <a:gd name="connsiteX3" fmla="*/ 5232215 w 5232215"/>
              <a:gd name="connsiteY3" fmla="*/ 4820298 h 4820298"/>
              <a:gd name="connsiteX4" fmla="*/ 433043 w 5232215"/>
              <a:gd name="connsiteY4" fmla="*/ 4820298 h 4820298"/>
              <a:gd name="connsiteX5" fmla="*/ 387916 w 5232215"/>
              <a:gd name="connsiteY5" fmla="*/ 4746016 h 4820298"/>
              <a:gd name="connsiteX6" fmla="*/ 0 w 5232215"/>
              <a:gd name="connsiteY6" fmla="*/ 3214022 h 4820298"/>
              <a:gd name="connsiteX7" fmla="*/ 3214022 w 5232215"/>
              <a:gd name="connsiteY7" fmla="*/ 0 h 482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2215" h="4820298">
                <a:moveTo>
                  <a:pt x="3214022" y="0"/>
                </a:moveTo>
                <a:cubicBezTo>
                  <a:pt x="3879668" y="0"/>
                  <a:pt x="4498051" y="202355"/>
                  <a:pt x="5011012" y="548905"/>
                </a:cubicBezTo>
                <a:lnTo>
                  <a:pt x="5232215" y="714317"/>
                </a:lnTo>
                <a:lnTo>
                  <a:pt x="5232215" y="4820298"/>
                </a:lnTo>
                <a:lnTo>
                  <a:pt x="433043" y="4820298"/>
                </a:lnTo>
                <a:lnTo>
                  <a:pt x="387916" y="4746016"/>
                </a:lnTo>
                <a:cubicBezTo>
                  <a:pt x="140524" y="4290611"/>
                  <a:pt x="0" y="3768727"/>
                  <a:pt x="0" y="3214022"/>
                </a:cubicBezTo>
                <a:cubicBezTo>
                  <a:pt x="0" y="1438967"/>
                  <a:pt x="1438967" y="0"/>
                  <a:pt x="32140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936000" anchor="t" anchorCtr="1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7AE33-B7A4-5F4D-04C3-79BAA54B4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937" y="458952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95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8C5969-D7D7-4C82-961F-0FD5A6DD19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303610"/>
            <a:ext cx="3887788" cy="4428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65517"/>
            <a:ext cx="8820150" cy="648071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468000" anchor="ctr" anchorCtr="0">
            <a:noAutofit/>
          </a:bodyPr>
          <a:lstStyle>
            <a:lvl1pPr algn="l">
              <a:defRPr sz="255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40004"/>
            <a:ext cx="2267272" cy="162017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B328B4-80BB-414E-93C8-F15A21E56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6464" y="1329611"/>
            <a:ext cx="4103687" cy="1026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BF9DF2D-888C-414A-B840-1084F96E72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16464" y="2463738"/>
            <a:ext cx="4103687" cy="22682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231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65519"/>
            <a:ext cx="8820150" cy="648071"/>
          </a:xfrm>
          <a:prstGeom prst="rect">
            <a:avLst/>
          </a:prstGeom>
          <a:noFill/>
        </p:spPr>
        <p:txBody>
          <a:bodyPr lIns="468000" anchor="ctr" anchorCtr="0">
            <a:noAutofit/>
          </a:bodyPr>
          <a:lstStyle>
            <a:lvl1pPr algn="l">
              <a:defRPr sz="1913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40004"/>
            <a:ext cx="2267272" cy="162017"/>
          </a:xfrm>
          <a:prstGeom prst="rect">
            <a:avLst/>
          </a:prstGeom>
        </p:spPr>
        <p:txBody>
          <a:bodyPr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B328B4-80BB-414E-93C8-F15A21E56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553" y="1329611"/>
            <a:ext cx="8280598" cy="486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7175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BF9DF2D-888C-414A-B840-1084F96E72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9553" y="1923678"/>
            <a:ext cx="8280598" cy="28083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675"/>
              </a:spcBef>
              <a:buNone/>
              <a:defRPr sz="788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5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25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36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8C5969-D7D7-4C82-961F-0FD5A6DD19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2362" y="303610"/>
            <a:ext cx="3887788" cy="4428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65517"/>
            <a:ext cx="8820150" cy="648071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468000" anchor="ctr" anchorCtr="0">
            <a:noAutofit/>
          </a:bodyPr>
          <a:lstStyle>
            <a:lvl1pPr algn="l">
              <a:defRPr sz="255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40004"/>
            <a:ext cx="2267272" cy="162017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B328B4-80BB-414E-93C8-F15A21E56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0410" y="1221601"/>
            <a:ext cx="4103687" cy="864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BF9DF2D-888C-414A-B840-1084F96E72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0410" y="2247714"/>
            <a:ext cx="4103687" cy="2484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987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830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472" y="79820"/>
            <a:ext cx="8233054" cy="207749"/>
          </a:xfrm>
        </p:spPr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6068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472" y="79820"/>
            <a:ext cx="8233054" cy="207749"/>
          </a:xfrm>
        </p:spPr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919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472" y="79820"/>
            <a:ext cx="8233054" cy="207749"/>
          </a:xfrm>
        </p:spPr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2601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65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orking in a machine&#10;&#10;Description automatically generated">
            <a:extLst>
              <a:ext uri="{FF2B5EF4-FFF2-40B4-BE49-F238E27FC236}">
                <a16:creationId xmlns:a16="http://schemas.microsoft.com/office/drawing/2014/main" id="{51840965-D5F6-8177-ECEB-EE30CA526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E75F191-1E18-C0A7-D91C-63C296ED5A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800000"/>
            <a:ext cx="3311999" cy="117024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174386B-6F5E-7471-7084-582852A919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060000"/>
            <a:ext cx="3311999" cy="2226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(delete box if not required)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107AFE3-CF8E-663C-F03B-5848743BD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780000"/>
            <a:ext cx="3311999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6EBB4-AB13-26F6-412E-A1A3693C4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0" y="345106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7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BE4FB5-09D0-2C04-4BFA-06E1C3FB8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776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BC2CBC6-ED8E-9532-A8FD-1A2DA5DD8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8" y="1117600"/>
            <a:ext cx="8107482" cy="298704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A5F9FD9-2CF3-1E54-65C6-E0626CBC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480" y="4723078"/>
            <a:ext cx="385418" cy="273844"/>
          </a:xfr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84FC06A-DE6C-F044-AB40-D39F51B41D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7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Layout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6E94C-5087-72A5-2A12-150E062CFB17}"/>
              </a:ext>
            </a:extLst>
          </p:cNvPr>
          <p:cNvSpPr/>
          <p:nvPr userDrawn="1"/>
        </p:nvSpPr>
        <p:spPr>
          <a:xfrm>
            <a:off x="3552" y="0"/>
            <a:ext cx="91404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60343CB-BFEB-4544-F007-C308B8EA3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776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DD98DBC-4DC2-D679-2968-BB501ADD6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8" y="1117600"/>
            <a:ext cx="8107482" cy="298704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251760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88996F6-B87E-6092-9260-6A471981AE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99000" y="1163320"/>
            <a:ext cx="3831440" cy="2900680"/>
          </a:xfrm>
          <a:noFill/>
        </p:spPr>
        <p:txBody>
          <a:bodyPr lIns="0" tIns="0" rIns="0" bIns="0">
            <a:noAutofit/>
          </a:bodyPr>
          <a:lstStyle>
            <a:lvl1pPr marL="171450" indent="-171450">
              <a:lnSpc>
                <a:spcPts val="16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bullet 1</a:t>
            </a:r>
          </a:p>
          <a:p>
            <a:pPr lvl="0"/>
            <a:r>
              <a:rPr lang="en-GB" dirty="0"/>
              <a:t>Insert bullet 2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BE4FB5-09D0-2C04-4BFA-06E1C3FB8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268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BC2CBC6-ED8E-9532-A8FD-1A2DA5DD8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000" y="1163320"/>
            <a:ext cx="3831440" cy="290068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605FA12-33C7-2799-91F1-A6B6614C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480" y="4723078"/>
            <a:ext cx="385418" cy="273844"/>
          </a:xfr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84FC06A-DE6C-F044-AB40-D39F51B41D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46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B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1BD0896B-9F31-934A-7853-5562EA063A6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4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Layout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BE4FB5-09D0-2C04-4BFA-06E1C3FB8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268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BC2CBC6-ED8E-9532-A8FD-1A2DA5DD8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605FA12-33C7-2799-91F1-A6B6614C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480" y="4723078"/>
            <a:ext cx="385418" cy="273844"/>
          </a:xfr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84FC06A-DE6C-F044-AB40-D39F51B41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F05A3535-EE89-75AC-4B0F-4DA3489A70C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556038E-BE8E-CE0C-085D-0B620975F9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380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51559CE6-5964-E538-B666-FCAD1FE3FB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0380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0B58601-0F8E-1187-693F-2C1B3E8CD5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465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8B85D9E1-758B-B088-927E-F7836511B74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9465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48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0E2FE-F54D-1446-B901-6DD4C9A83721}" type="datetime1">
              <a:rPr lang="en-GB" smtClean="0"/>
              <a:t>12/06/2025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3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16" r:id="rId2"/>
    <p:sldLayoutId id="2147483723" r:id="rId3"/>
    <p:sldLayoutId id="2147483706" r:id="rId4"/>
    <p:sldLayoutId id="2147483680" r:id="rId5"/>
    <p:sldLayoutId id="2147483721" r:id="rId6"/>
    <p:sldLayoutId id="2147483676" r:id="rId7"/>
    <p:sldLayoutId id="2147483675" r:id="rId8"/>
    <p:sldLayoutId id="2147483719" r:id="rId9"/>
    <p:sldLayoutId id="2147483722" r:id="rId10"/>
    <p:sldLayoutId id="2147483720" r:id="rId11"/>
    <p:sldLayoutId id="2147483744" r:id="rId12"/>
    <p:sldLayoutId id="214748374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264847310,&quot;Placement&quot;:&quot;Footer&quot;,&quot;Top&quot;:519.343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7881BB9D-CA54-4DE5-91ED-32BF7BC6DC27}"/>
              </a:ext>
            </a:extLst>
          </p:cNvPr>
          <p:cNvSpPr txBox="1"/>
          <p:nvPr userDrawn="1"/>
        </p:nvSpPr>
        <p:spPr bwMode="auto">
          <a:xfrm>
            <a:off x="4205040" y="4987413"/>
            <a:ext cx="733923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3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75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GB" sz="7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SIPCMContentMarking" descr="{&quot;HashCode&quot;:-1288984879,&quot;Placement&quot;:&quot;Header&quot;,&quot;Top&quot;:0.0,&quot;Left&quot;:331.105438,&quot;SlideWidth&quot;:720,&quot;SlideHeight&quot;:540}">
            <a:extLst>
              <a:ext uri="{FF2B5EF4-FFF2-40B4-BE49-F238E27FC236}">
                <a16:creationId xmlns:a16="http://schemas.microsoft.com/office/drawing/2014/main" id="{1F7FE1A1-59D9-4B63-88C7-FAD6BAC6C406}"/>
              </a:ext>
            </a:extLst>
          </p:cNvPr>
          <p:cNvSpPr txBox="1"/>
          <p:nvPr userDrawn="1"/>
        </p:nvSpPr>
        <p:spPr bwMode="auto">
          <a:xfrm>
            <a:off x="4205040" y="40671"/>
            <a:ext cx="733923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3A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75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GB" sz="7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83A9"/>
          </a:solidFill>
          <a:latin typeface="Helvetica 55 Roman" panose="020B0500000000000000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83A9"/>
          </a:solidFill>
          <a:latin typeface="Helvetica 55 Roman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83A9"/>
          </a:solidFill>
          <a:latin typeface="Helvetica 55 Roman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83A9"/>
          </a:solidFill>
          <a:latin typeface="Helvetica 55 Roman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83A9"/>
          </a:solidFill>
          <a:latin typeface="Helvetica 55 Roman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83A9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83A9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83A9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83A9"/>
          </a:solidFill>
          <a:latin typeface="Arial" charset="0"/>
        </a:defRPr>
      </a:lvl9pPr>
    </p:titleStyle>
    <p:bodyStyle>
      <a:lvl1pPr marL="2143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2"/>
          </a:solidFill>
          <a:latin typeface="Helvetica 55 Roman" panose="020B0500000000000000" pitchFamily="34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Helvetica 55 Roman" panose="020B0500000000000000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425">
          <a:solidFill>
            <a:srgbClr val="593160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rgbClr val="593160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rgbClr val="593160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rgbClr val="593160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rgbClr val="593160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rgbClr val="59316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472" y="79820"/>
            <a:ext cx="82330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52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803E773-3550-8A03-B7E4-467C3292A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160760"/>
            <a:ext cx="3159499" cy="117024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Delivering a Strategic Approach to UK Nuclear Decommissioning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5C38D01-5CEF-A772-7FA1-C03ACB2629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99" y="3527257"/>
            <a:ext cx="3159499" cy="1035316"/>
          </a:xfrm>
        </p:spPr>
        <p:txBody>
          <a:bodyPr>
            <a:normAutofit/>
          </a:bodyPr>
          <a:lstStyle/>
          <a:p>
            <a:r>
              <a:rPr lang="en-GB" sz="1600" dirty="0"/>
              <a:t>Dr Juliet Long FIEMA </a:t>
            </a:r>
            <a:r>
              <a:rPr lang="en-GB" sz="1600" dirty="0" err="1"/>
              <a:t>CEnv</a:t>
            </a:r>
            <a:endParaRPr lang="en-GB" sz="1600" dirty="0"/>
          </a:p>
          <a:p>
            <a:r>
              <a:rPr lang="en-GB" sz="1200" dirty="0"/>
              <a:t>NDA Chief Strategist – Site Decommissioning &amp; Remediation</a:t>
            </a:r>
          </a:p>
          <a:p>
            <a:r>
              <a:rPr lang="en-GB" sz="1200" dirty="0" err="1"/>
              <a:t>Nuleaf</a:t>
            </a:r>
            <a:r>
              <a:rPr lang="en-GB" sz="1200" dirty="0"/>
              <a:t> Annual Gathering, 10 June 2025</a:t>
            </a:r>
          </a:p>
        </p:txBody>
      </p:sp>
      <p:pic>
        <p:nvPicPr>
          <p:cNvPr id="32" name="Picture Placeholder 31" descr="A collage of different images&#10;&#10;Description automatically generated">
            <a:extLst>
              <a:ext uri="{FF2B5EF4-FFF2-40B4-BE49-F238E27FC236}">
                <a16:creationId xmlns:a16="http://schemas.microsoft.com/office/drawing/2014/main" id="{D56C6E15-FE98-77B3-6CBE-577D7BDB0A8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96" y="407624"/>
            <a:ext cx="5373191" cy="4735876"/>
          </a:xfrm>
        </p:spPr>
      </p:pic>
    </p:spTree>
    <p:extLst>
      <p:ext uri="{BB962C8B-B14F-4D97-AF65-F5344CB8AC3E}">
        <p14:creationId xmlns:p14="http://schemas.microsoft.com/office/powerpoint/2010/main" val="1354610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indoor pool with seats&#10;&#10;Description automatically generated with medium confidence">
            <a:extLst>
              <a:ext uri="{FF2B5EF4-FFF2-40B4-BE49-F238E27FC236}">
                <a16:creationId xmlns:a16="http://schemas.microsoft.com/office/drawing/2014/main" id="{A2A13E57-BF74-507D-6F1A-2836D369D3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r="43104"/>
          <a:stretch/>
        </p:blipFill>
        <p:spPr>
          <a:xfrm>
            <a:off x="5957646" y="0"/>
            <a:ext cx="3186354" cy="5169785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9EAFFDB-AB97-2086-3D1C-DA8552B61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15113" cy="648071"/>
          </a:xfrm>
          <a:solidFill>
            <a:srgbClr val="0083A9">
              <a:alpha val="80784"/>
            </a:srgbClr>
          </a:solidFill>
        </p:spPr>
        <p:txBody>
          <a:bodyPr/>
          <a:lstStyle/>
          <a:p>
            <a:r>
              <a:rPr lang="en-US" sz="2400" dirty="0"/>
              <a:t>Spent Fuels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BE6A56-18BD-9739-F0E2-A559DB9042FF}"/>
              </a:ext>
            </a:extLst>
          </p:cNvPr>
          <p:cNvSpPr txBox="1"/>
          <p:nvPr/>
        </p:nvSpPr>
        <p:spPr>
          <a:xfrm>
            <a:off x="110066" y="1188952"/>
            <a:ext cx="515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‘To ensure safe, secure and cost-effective lifecycle management of our spent fuels’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7CC5D-0D8A-45D9-5D53-5057F220226A}"/>
              </a:ext>
            </a:extLst>
          </p:cNvPr>
          <p:cNvSpPr txBox="1"/>
          <p:nvPr/>
        </p:nvSpPr>
        <p:spPr>
          <a:xfrm>
            <a:off x="347133" y="1991741"/>
            <a:ext cx="4432257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GB" sz="1125" dirty="0">
                <a:solidFill>
                  <a:srgbClr val="0083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Magnox reactors defueled.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GB" sz="1125" dirty="0">
                <a:solidFill>
                  <a:srgbClr val="0083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Reprocessing completed (Oxide &amp; Magnox).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Continue to receive all AGR spent fuel at Sellafield.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Dounreay (Exotic) Fuels Consolidation.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Development of Spent Fuel Storage Strategy.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Reduction of the hazard posed by Hex by robust management strategy.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Lifecycle strategy for management of MOD fuels.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Explore opportunities for early packaging for disposal of select fuels.</a:t>
            </a:r>
          </a:p>
        </p:txBody>
      </p:sp>
    </p:spTree>
    <p:extLst>
      <p:ext uri="{BB962C8B-B14F-4D97-AF65-F5344CB8AC3E}">
        <p14:creationId xmlns:p14="http://schemas.microsoft.com/office/powerpoint/2010/main" val="71478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ng shot of a hallway&#10;&#10;Description automatically generated">
            <a:extLst>
              <a:ext uri="{FF2B5EF4-FFF2-40B4-BE49-F238E27FC236}">
                <a16:creationId xmlns:a16="http://schemas.microsoft.com/office/drawing/2014/main" id="{3E26AE7E-0B97-F627-D84B-4911493EE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t="219" b="-1"/>
          <a:stretch/>
        </p:blipFill>
        <p:spPr>
          <a:xfrm>
            <a:off x="6044296" y="-22006"/>
            <a:ext cx="3186000" cy="5187511"/>
          </a:xfrm>
          <a:prstGeom prst="rect">
            <a:avLst/>
          </a:prstGeom>
          <a:ln w="12700">
            <a:noFill/>
          </a:ln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9EAFFDB-AB97-2086-3D1C-DA8552B61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15113" cy="648071"/>
          </a:xfrm>
          <a:solidFill>
            <a:srgbClr val="3C8A2E">
              <a:alpha val="80784"/>
            </a:srgbClr>
          </a:solidFill>
        </p:spPr>
        <p:txBody>
          <a:bodyPr/>
          <a:lstStyle/>
          <a:p>
            <a:r>
              <a:rPr lang="en-US" sz="2400" dirty="0"/>
              <a:t>Nuclear Materials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BE6A56-18BD-9739-F0E2-A559DB9042FF}"/>
              </a:ext>
            </a:extLst>
          </p:cNvPr>
          <p:cNvSpPr txBox="1"/>
          <p:nvPr/>
        </p:nvSpPr>
        <p:spPr>
          <a:xfrm>
            <a:off x="122851" y="1090865"/>
            <a:ext cx="507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‘</a:t>
            </a:r>
            <a:r>
              <a:rPr lang="en-GB" sz="1400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ensure safe, secure and cost-effective lifecycle management of our nuclear materials’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7CC5D-0D8A-45D9-5D53-5057F220226A}"/>
              </a:ext>
            </a:extLst>
          </p:cNvPr>
          <p:cNvSpPr txBox="1"/>
          <p:nvPr/>
        </p:nvSpPr>
        <p:spPr>
          <a:xfrm>
            <a:off x="355600" y="1972241"/>
            <a:ext cx="4277252" cy="294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GB" sz="1125" dirty="0">
                <a:solidFill>
                  <a:srgbClr val="3C8A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Pu consolidated at Sellafield.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GB" sz="1125" dirty="0">
                <a:solidFill>
                  <a:srgbClr val="3C8A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Pu produced at Sellafield.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Repackaging and treating Pu for long-term storage whilst managing acute risks. 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Delivering the governments new policy of putting plutonium beyond reach by Immobilisation followed by Disposal to GDF</a:t>
            </a:r>
            <a:endParaRPr lang="en-GB" sz="11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Exploring opportunities and where opportunities are identified, delivering early treatment of plutonium residues e.g. residues to waste</a:t>
            </a:r>
            <a:endParaRPr lang="en-GB" sz="1100" dirty="0"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Consolidation and treatment of uranium into suitable interim state.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Uranium to be stored pending a route to re-use or a decision for disposal.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Transfer of nuclear materials from MOD.</a:t>
            </a:r>
          </a:p>
        </p:txBody>
      </p:sp>
    </p:spTree>
    <p:extLst>
      <p:ext uri="{BB962C8B-B14F-4D97-AF65-F5344CB8AC3E}">
        <p14:creationId xmlns:p14="http://schemas.microsoft.com/office/powerpoint/2010/main" val="262764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orklift on a road&#10;&#10;Description automatically generated">
            <a:extLst>
              <a:ext uri="{FF2B5EF4-FFF2-40B4-BE49-F238E27FC236}">
                <a16:creationId xmlns:a16="http://schemas.microsoft.com/office/drawing/2014/main" id="{EF64D01B-276D-87A3-6141-180A2EEA6C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/>
          <a:stretch/>
        </p:blipFill>
        <p:spPr>
          <a:xfrm>
            <a:off x="5957887" y="0"/>
            <a:ext cx="3186113" cy="51435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9EAFFDB-AB97-2086-3D1C-DA8552B61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15113" cy="648071"/>
          </a:xfrm>
          <a:solidFill>
            <a:srgbClr val="FFC000">
              <a:alpha val="80784"/>
            </a:srgbClr>
          </a:solidFill>
        </p:spPr>
        <p:txBody>
          <a:bodyPr/>
          <a:lstStyle/>
          <a:p>
            <a:r>
              <a:rPr lang="en-US" sz="2400" dirty="0"/>
              <a:t>Integrated Waste Management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BE6A56-18BD-9739-F0E2-A559DB9042FF}"/>
              </a:ext>
            </a:extLst>
          </p:cNvPr>
          <p:cNvSpPr txBox="1"/>
          <p:nvPr/>
        </p:nvSpPr>
        <p:spPr>
          <a:xfrm>
            <a:off x="177799" y="1182381"/>
            <a:ext cx="578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‘</a:t>
            </a:r>
            <a:r>
              <a:rPr lang="en-GB" sz="1400" b="1" i="1" dirty="0">
                <a:solidFill>
                  <a:prstClr val="black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Driving mission progress through effective waste management in line with our Integrated Waste Management principles</a:t>
            </a:r>
            <a:r>
              <a:rPr lang="en-GB" sz="1400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7CC5D-0D8A-45D9-5D53-5057F220226A}"/>
              </a:ext>
            </a:extLst>
          </p:cNvPr>
          <p:cNvSpPr txBox="1"/>
          <p:nvPr/>
        </p:nvSpPr>
        <p:spPr>
          <a:xfrm>
            <a:off x="376227" y="1866316"/>
            <a:ext cx="4700076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clear </a:t>
            </a:r>
            <a:r>
              <a:rPr lang="en-GB" sz="1125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Policy-Strategy-Implementation</a:t>
            </a: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thread aligned to the 2024 policy framework publication.</a:t>
            </a:r>
          </a:p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Emphasising risk-informed &amp; proportionate waste management in line with the waste hierarchy.</a:t>
            </a:r>
          </a:p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Enabling mission progress through providing an effective &amp; flexible waste management system.</a:t>
            </a:r>
          </a:p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Highlighting the necessity of group working via the Integrated Waste Management Portfolio (IWMP) and group opportunities such as storage consolidation.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Implementing Near-Surface Disposal (NSD) and optimising use of supply chain services for LA-LLW disposals to preserve disposal capacity.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Group wide adoption of the treatment toolkit approach.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GDF community engagement ongoing.</a:t>
            </a:r>
          </a:p>
        </p:txBody>
      </p:sp>
    </p:spTree>
    <p:extLst>
      <p:ext uri="{BB962C8B-B14F-4D97-AF65-F5344CB8AC3E}">
        <p14:creationId xmlns:p14="http://schemas.microsoft.com/office/powerpoint/2010/main" val="702116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CA81673-0076-8F04-F29C-4A9451E1E714}"/>
              </a:ext>
            </a:extLst>
          </p:cNvPr>
          <p:cNvGrpSpPr/>
          <p:nvPr/>
        </p:nvGrpSpPr>
        <p:grpSpPr>
          <a:xfrm>
            <a:off x="167148" y="106545"/>
            <a:ext cx="8809704" cy="4930410"/>
            <a:chOff x="433633" y="213090"/>
            <a:chExt cx="7739406" cy="4930410"/>
          </a:xfrm>
        </p:grpSpPr>
        <p:sp>
          <p:nvSpPr>
            <p:cNvPr id="2" name="object 2"/>
            <p:cNvSpPr txBox="1"/>
            <p:nvPr/>
          </p:nvSpPr>
          <p:spPr>
            <a:xfrm>
              <a:off x="4033473" y="4962160"/>
              <a:ext cx="485851" cy="1112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685800">
                <a:lnSpc>
                  <a:spcPts val="825"/>
                </a:lnSpc>
              </a:pPr>
              <a:r>
                <a:rPr sz="750" spc="-4" dirty="0">
                  <a:solidFill>
                    <a:prstClr val="black"/>
                  </a:solidFill>
                  <a:latin typeface="Arial"/>
                  <a:cs typeface="Arial"/>
                </a:rPr>
                <a:t>OFFICI</a:t>
              </a:r>
              <a:r>
                <a:rPr sz="750" spc="-8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r>
                <a:rPr sz="750" spc="-4" dirty="0">
                  <a:solidFill>
                    <a:prstClr val="black"/>
                  </a:solidFill>
                  <a:latin typeface="Arial"/>
                  <a:cs typeface="Arial"/>
                </a:rPr>
                <a:t>L</a:t>
              </a:r>
              <a:endParaRPr sz="75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2857260" y="2077454"/>
              <a:ext cx="64924" cy="2543147"/>
            </a:xfrm>
            <a:custGeom>
              <a:avLst/>
              <a:gdLst/>
              <a:ahLst/>
              <a:cxnLst/>
              <a:rect l="l" t="t" r="r" b="b"/>
              <a:pathLst>
                <a:path w="76200" h="3128010">
                  <a:moveTo>
                    <a:pt x="28530" y="76088"/>
                  </a:moveTo>
                  <a:lnTo>
                    <a:pt x="17780" y="3127400"/>
                  </a:lnTo>
                  <a:lnTo>
                    <a:pt x="36830" y="3127463"/>
                  </a:lnTo>
                  <a:lnTo>
                    <a:pt x="47580" y="76183"/>
                  </a:lnTo>
                  <a:lnTo>
                    <a:pt x="28530" y="76088"/>
                  </a:lnTo>
                  <a:close/>
                </a:path>
                <a:path w="76200" h="3128010">
                  <a:moveTo>
                    <a:pt x="69776" y="63373"/>
                  </a:moveTo>
                  <a:lnTo>
                    <a:pt x="28575" y="63373"/>
                  </a:lnTo>
                  <a:lnTo>
                    <a:pt x="47625" y="63500"/>
                  </a:lnTo>
                  <a:lnTo>
                    <a:pt x="47580" y="76183"/>
                  </a:lnTo>
                  <a:lnTo>
                    <a:pt x="76200" y="76326"/>
                  </a:lnTo>
                  <a:lnTo>
                    <a:pt x="69776" y="63373"/>
                  </a:lnTo>
                  <a:close/>
                </a:path>
                <a:path w="76200" h="3128010">
                  <a:moveTo>
                    <a:pt x="28575" y="63373"/>
                  </a:moveTo>
                  <a:lnTo>
                    <a:pt x="28530" y="76088"/>
                  </a:lnTo>
                  <a:lnTo>
                    <a:pt x="47580" y="76183"/>
                  </a:lnTo>
                  <a:lnTo>
                    <a:pt x="47625" y="63500"/>
                  </a:lnTo>
                  <a:lnTo>
                    <a:pt x="28575" y="63373"/>
                  </a:lnTo>
                  <a:close/>
                </a:path>
                <a:path w="76200" h="3128010">
                  <a:moveTo>
                    <a:pt x="38353" y="0"/>
                  </a:moveTo>
                  <a:lnTo>
                    <a:pt x="0" y="75946"/>
                  </a:lnTo>
                  <a:lnTo>
                    <a:pt x="28530" y="76088"/>
                  </a:lnTo>
                  <a:lnTo>
                    <a:pt x="28575" y="63373"/>
                  </a:lnTo>
                  <a:lnTo>
                    <a:pt x="69776" y="63373"/>
                  </a:lnTo>
                  <a:lnTo>
                    <a:pt x="383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948505" y="2126191"/>
              <a:ext cx="0" cy="2509073"/>
            </a:xfrm>
            <a:custGeom>
              <a:avLst/>
              <a:gdLst/>
              <a:ahLst/>
              <a:cxnLst/>
              <a:rect l="l" t="t" r="r" b="b"/>
              <a:pathLst>
                <a:path h="3086100">
                  <a:moveTo>
                    <a:pt x="0" y="308573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871378" y="2069918"/>
              <a:ext cx="4237937" cy="14972"/>
            </a:xfrm>
            <a:custGeom>
              <a:avLst/>
              <a:gdLst/>
              <a:ahLst/>
              <a:cxnLst/>
              <a:rect l="l" t="t" r="r" b="b"/>
              <a:pathLst>
                <a:path w="4973955" h="18414">
                  <a:moveTo>
                    <a:pt x="0" y="0"/>
                  </a:moveTo>
                  <a:lnTo>
                    <a:pt x="4973701" y="18414"/>
                  </a:lnTo>
                </a:path>
              </a:pathLst>
            </a:custGeom>
            <a:ln w="38099">
              <a:solidFill>
                <a:srgbClr val="FF8EB0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5336" y="2069917"/>
              <a:ext cx="3328996" cy="0"/>
            </a:xfrm>
            <a:custGeom>
              <a:avLst/>
              <a:gdLst/>
              <a:ahLst/>
              <a:cxnLst/>
              <a:rect l="l" t="t" r="r" b="b"/>
              <a:pathLst>
                <a:path w="3907154">
                  <a:moveTo>
                    <a:pt x="0" y="0"/>
                  </a:moveTo>
                  <a:lnTo>
                    <a:pt x="3906989" y="0"/>
                  </a:lnTo>
                </a:path>
              </a:pathLst>
            </a:custGeom>
            <a:ln w="38100">
              <a:solidFill>
                <a:srgbClr val="FF5589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952523" y="2015398"/>
              <a:ext cx="117837" cy="1124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15358" y="2013746"/>
              <a:ext cx="117848" cy="1124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762688" y="2013746"/>
              <a:ext cx="117837" cy="1124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030011" y="2013746"/>
              <a:ext cx="117945" cy="1124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332062" y="2013746"/>
              <a:ext cx="117837" cy="1124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398513" y="2013746"/>
              <a:ext cx="117837" cy="1124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433633" y="2184013"/>
              <a:ext cx="325704" cy="22326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43814" marR="3810" indent="-34290" defTabSz="685800">
                <a:spcBef>
                  <a:spcPts val="75"/>
                </a:spcBef>
              </a:pPr>
              <a:r>
                <a:rPr sz="638" b="1" spc="41" dirty="0">
                  <a:solidFill>
                    <a:srgbClr val="333E47"/>
                  </a:solidFill>
                  <a:latin typeface="Tahoma"/>
                  <a:cs typeface="Tahoma"/>
                </a:rPr>
                <a:t>M</a:t>
              </a:r>
              <a:r>
                <a:rPr sz="638" b="1" spc="23" dirty="0">
                  <a:solidFill>
                    <a:srgbClr val="333E47"/>
                  </a:solidFill>
                  <a:latin typeface="Tahoma"/>
                  <a:cs typeface="Tahoma"/>
                </a:rPr>
                <a:t>a</a:t>
              </a:r>
              <a:r>
                <a:rPr sz="638" b="1" spc="-8" dirty="0">
                  <a:solidFill>
                    <a:srgbClr val="333E47"/>
                  </a:solidFill>
                  <a:latin typeface="Tahoma"/>
                  <a:cs typeface="Tahoma"/>
                </a:rPr>
                <a:t>r</a:t>
              </a:r>
              <a:r>
                <a:rPr sz="638" b="1" spc="26" dirty="0">
                  <a:solidFill>
                    <a:srgbClr val="333E47"/>
                  </a:solidFill>
                  <a:latin typeface="Tahoma"/>
                  <a:cs typeface="Tahoma"/>
                </a:rPr>
                <a:t>ch  </a:t>
              </a:r>
              <a:r>
                <a:rPr sz="638" b="1" spc="-19" dirty="0">
                  <a:solidFill>
                    <a:srgbClr val="333E47"/>
                  </a:solidFill>
                  <a:latin typeface="Tahoma"/>
                  <a:cs typeface="Tahoma"/>
                </a:rPr>
                <a:t>2025</a:t>
              </a:r>
              <a:endParaRPr sz="638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2728601" y="2193098"/>
              <a:ext cx="256452" cy="22326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3811" marR="3810" indent="-4763" defTabSz="685800">
                <a:spcBef>
                  <a:spcPts val="75"/>
                </a:spcBef>
              </a:pPr>
              <a:r>
                <a:rPr sz="638" b="1" spc="30" dirty="0">
                  <a:solidFill>
                    <a:srgbClr val="333E47"/>
                  </a:solidFill>
                  <a:latin typeface="Tahoma"/>
                  <a:cs typeface="Tahoma"/>
                </a:rPr>
                <a:t>Jun</a:t>
              </a:r>
              <a:r>
                <a:rPr sz="638" b="1" spc="8" dirty="0">
                  <a:solidFill>
                    <a:srgbClr val="333E47"/>
                  </a:solidFill>
                  <a:latin typeface="Tahoma"/>
                  <a:cs typeface="Tahoma"/>
                </a:rPr>
                <a:t>e  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4" dirty="0">
                  <a:solidFill>
                    <a:srgbClr val="333E47"/>
                  </a:solidFill>
                  <a:latin typeface="Tahoma"/>
                  <a:cs typeface="Tahoma"/>
                </a:rPr>
                <a:t>0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8" dirty="0">
                  <a:solidFill>
                    <a:srgbClr val="333E47"/>
                  </a:solidFill>
                  <a:latin typeface="Tahoma"/>
                  <a:cs typeface="Tahoma"/>
                </a:rPr>
                <a:t>5</a:t>
              </a:r>
              <a:endParaRPr sz="638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976447" y="2184013"/>
              <a:ext cx="247795" cy="22326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indent="5715" defTabSz="685800">
                <a:spcBef>
                  <a:spcPts val="75"/>
                </a:spcBef>
              </a:pPr>
              <a:r>
                <a:rPr sz="638" b="1" spc="26" dirty="0">
                  <a:solidFill>
                    <a:srgbClr val="333E47"/>
                  </a:solidFill>
                  <a:latin typeface="Tahoma"/>
                  <a:cs typeface="Tahoma"/>
                </a:rPr>
                <a:t>Aug  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4" dirty="0">
                  <a:solidFill>
                    <a:srgbClr val="333E47"/>
                  </a:solidFill>
                  <a:latin typeface="Tahoma"/>
                  <a:cs typeface="Tahoma"/>
                </a:rPr>
                <a:t>0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8" dirty="0">
                  <a:solidFill>
                    <a:srgbClr val="333E47"/>
                  </a:solidFill>
                  <a:latin typeface="Tahoma"/>
                  <a:cs typeface="Tahoma"/>
                </a:rPr>
                <a:t>5</a:t>
              </a:r>
              <a:endParaRPr sz="638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544860" y="2203837"/>
              <a:ext cx="253205" cy="22326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defTabSz="685800">
                <a:spcBef>
                  <a:spcPts val="75"/>
                </a:spcBef>
              </a:pPr>
              <a:r>
                <a:rPr sz="638" b="1" spc="8" dirty="0">
                  <a:solidFill>
                    <a:srgbClr val="333E47"/>
                  </a:solidFill>
                  <a:latin typeface="Tahoma"/>
                  <a:cs typeface="Tahoma"/>
                </a:rPr>
                <a:t>Sept</a:t>
              </a:r>
              <a:endParaRPr sz="638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13811" defTabSz="685800"/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4" dirty="0">
                  <a:solidFill>
                    <a:srgbClr val="333E47"/>
                  </a:solidFill>
                  <a:latin typeface="Tahoma"/>
                  <a:cs typeface="Tahoma"/>
                </a:rPr>
                <a:t>0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8" dirty="0">
                  <a:solidFill>
                    <a:srgbClr val="333E47"/>
                  </a:solidFill>
                  <a:latin typeface="Tahoma"/>
                  <a:cs typeface="Tahoma"/>
                </a:rPr>
                <a:t>5</a:t>
              </a:r>
              <a:endParaRPr sz="638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6661935" y="2192891"/>
              <a:ext cx="247795" cy="22326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indent="9049" defTabSz="685800">
                <a:spcBef>
                  <a:spcPts val="75"/>
                </a:spcBef>
              </a:pPr>
              <a:r>
                <a:rPr sz="638" b="1" spc="8" dirty="0">
                  <a:solidFill>
                    <a:srgbClr val="333E47"/>
                  </a:solidFill>
                  <a:latin typeface="Tahoma"/>
                  <a:cs typeface="Tahoma"/>
                </a:rPr>
                <a:t>Nov  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4" dirty="0">
                  <a:solidFill>
                    <a:srgbClr val="333E47"/>
                  </a:solidFill>
                  <a:latin typeface="Tahoma"/>
                  <a:cs typeface="Tahoma"/>
                </a:rPr>
                <a:t>0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8" dirty="0">
                  <a:solidFill>
                    <a:srgbClr val="333E47"/>
                  </a:solidFill>
                  <a:latin typeface="Tahoma"/>
                  <a:cs typeface="Tahoma"/>
                </a:rPr>
                <a:t>5</a:t>
              </a:r>
              <a:endParaRPr sz="638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7790861" y="2194647"/>
              <a:ext cx="325704" cy="22326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53816" marR="3810" indent="-44768" defTabSz="685800">
                <a:spcBef>
                  <a:spcPts val="75"/>
                </a:spcBef>
              </a:pPr>
              <a:r>
                <a:rPr sz="638" b="1" spc="41" dirty="0">
                  <a:solidFill>
                    <a:srgbClr val="333E47"/>
                  </a:solidFill>
                  <a:latin typeface="Tahoma"/>
                  <a:cs typeface="Tahoma"/>
                </a:rPr>
                <a:t>M</a:t>
              </a:r>
              <a:r>
                <a:rPr sz="638" b="1" spc="23" dirty="0">
                  <a:solidFill>
                    <a:srgbClr val="333E47"/>
                  </a:solidFill>
                  <a:latin typeface="Tahoma"/>
                  <a:cs typeface="Tahoma"/>
                </a:rPr>
                <a:t>a</a:t>
              </a:r>
              <a:r>
                <a:rPr sz="638" b="1" spc="-8" dirty="0">
                  <a:solidFill>
                    <a:srgbClr val="333E47"/>
                  </a:solidFill>
                  <a:latin typeface="Tahoma"/>
                  <a:cs typeface="Tahoma"/>
                </a:rPr>
                <a:t>r</a:t>
              </a:r>
              <a:r>
                <a:rPr sz="638" b="1" spc="26" dirty="0">
                  <a:solidFill>
                    <a:srgbClr val="333E47"/>
                  </a:solidFill>
                  <a:latin typeface="Tahoma"/>
                  <a:cs typeface="Tahoma"/>
                </a:rPr>
                <a:t>ch  </a:t>
              </a:r>
              <a:r>
                <a:rPr sz="638" b="1" spc="-19" dirty="0">
                  <a:solidFill>
                    <a:srgbClr val="333E47"/>
                  </a:solidFill>
                  <a:latin typeface="Tahoma"/>
                  <a:cs typeface="Tahoma"/>
                </a:rPr>
                <a:t>2026</a:t>
              </a:r>
              <a:endParaRPr sz="638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200430" y="1224285"/>
              <a:ext cx="920746" cy="4784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170618" y="1214446"/>
              <a:ext cx="1002421" cy="5303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232729" y="1239248"/>
              <a:ext cx="860237" cy="4195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7232729" y="1239248"/>
              <a:ext cx="860248" cy="389177"/>
            </a:xfrm>
            <a:prstGeom prst="rect">
              <a:avLst/>
            </a:prstGeom>
            <a:ln w="9525">
              <a:solidFill>
                <a:srgbClr val="007DA2"/>
              </a:solidFill>
            </a:ln>
          </p:spPr>
          <p:txBody>
            <a:bodyPr vert="horz" wrap="square" lIns="0" tIns="19050" rIns="0" bIns="0" rtlCol="0">
              <a:spAutoFit/>
            </a:bodyPr>
            <a:lstStyle/>
            <a:p>
              <a:pPr marL="29051" indent="40958" defTabSz="685800">
                <a:spcBef>
                  <a:spcPts val="150"/>
                </a:spcBef>
              </a:pPr>
              <a:r>
                <a:rPr sz="675" spc="-8" dirty="0">
                  <a:solidFill>
                    <a:srgbClr val="333E47"/>
                  </a:solidFill>
                  <a:latin typeface="Tahoma"/>
                  <a:cs typeface="Tahoma"/>
                </a:rPr>
                <a:t>Publication </a:t>
              </a:r>
              <a:r>
                <a:rPr sz="675" spc="11" dirty="0">
                  <a:solidFill>
                    <a:srgbClr val="333E47"/>
                  </a:solidFill>
                  <a:latin typeface="Tahoma"/>
                  <a:cs typeface="Tahoma"/>
                </a:rPr>
                <a:t>of</a:t>
              </a:r>
              <a:r>
                <a:rPr sz="675" spc="-124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675" spc="4" dirty="0">
                  <a:solidFill>
                    <a:srgbClr val="333E47"/>
                  </a:solidFill>
                  <a:latin typeface="Tahoma"/>
                  <a:cs typeface="Tahoma"/>
                </a:rPr>
                <a:t>S5</a:t>
              </a:r>
              <a:endParaRPr sz="675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234791" marR="21907" indent="-205740" defTabSz="685800">
                <a:lnSpc>
                  <a:spcPct val="120000"/>
                </a:lnSpc>
                <a:spcBef>
                  <a:spcPts val="11"/>
                </a:spcBef>
              </a:pPr>
              <a:r>
                <a:rPr sz="675" spc="-26" dirty="0">
                  <a:solidFill>
                    <a:srgbClr val="333E47"/>
                  </a:solidFill>
                  <a:latin typeface="Tahoma"/>
                  <a:cs typeface="Tahoma"/>
                </a:rPr>
                <a:t>(hard</a:t>
              </a:r>
              <a:r>
                <a:rPr sz="675" spc="-90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675" spc="-4" dirty="0">
                  <a:solidFill>
                    <a:srgbClr val="333E47"/>
                  </a:solidFill>
                  <a:latin typeface="Tahoma"/>
                  <a:cs typeface="Tahoma"/>
                </a:rPr>
                <a:t>copies</a:t>
              </a:r>
              <a:r>
                <a:rPr sz="675" spc="-83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675" spc="15" dirty="0">
                  <a:solidFill>
                    <a:srgbClr val="333E47"/>
                  </a:solidFill>
                  <a:latin typeface="Tahoma"/>
                  <a:cs typeface="Tahoma"/>
                </a:rPr>
                <a:t>&amp;</a:t>
              </a:r>
              <a:r>
                <a:rPr sz="675" spc="-64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675" spc="4" dirty="0">
                  <a:solidFill>
                    <a:srgbClr val="333E47"/>
                  </a:solidFill>
                  <a:latin typeface="Tahoma"/>
                  <a:cs typeface="Tahoma"/>
                </a:rPr>
                <a:t>web  </a:t>
              </a:r>
              <a:r>
                <a:rPr sz="675" spc="-19" dirty="0">
                  <a:solidFill>
                    <a:srgbClr val="333E47"/>
                  </a:solidFill>
                  <a:latin typeface="Tahoma"/>
                  <a:cs typeface="Tahoma"/>
                </a:rPr>
                <a:t>version)</a:t>
              </a:r>
              <a:endParaRPr sz="675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240" y="2008790"/>
              <a:ext cx="117837" cy="1124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713334" y="2015501"/>
              <a:ext cx="117837" cy="1124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350469" y="2421279"/>
              <a:ext cx="1936044" cy="51545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356960" y="2422550"/>
              <a:ext cx="1946432" cy="54887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390614" y="2443686"/>
              <a:ext cx="1859651" cy="10059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390614" y="2443686"/>
              <a:ext cx="1860083" cy="984776"/>
            </a:xfrm>
            <a:custGeom>
              <a:avLst/>
              <a:gdLst/>
              <a:ahLst/>
              <a:cxnLst/>
              <a:rect l="l" t="t" r="r" b="b"/>
              <a:pathLst>
                <a:path w="2183129" h="544195">
                  <a:moveTo>
                    <a:pt x="0" y="543699"/>
                  </a:moveTo>
                  <a:lnTo>
                    <a:pt x="2182622" y="543699"/>
                  </a:lnTo>
                  <a:lnTo>
                    <a:pt x="2182622" y="0"/>
                  </a:lnTo>
                  <a:lnTo>
                    <a:pt x="0" y="0"/>
                  </a:lnTo>
                  <a:lnTo>
                    <a:pt x="0" y="543699"/>
                  </a:lnTo>
                  <a:close/>
                </a:path>
              </a:pathLst>
            </a:custGeom>
            <a:ln w="9525">
              <a:solidFill>
                <a:srgbClr val="FF6218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3383667" y="2430425"/>
              <a:ext cx="1862788" cy="834524"/>
            </a:xfrm>
            <a:prstGeom prst="rect">
              <a:avLst/>
            </a:prstGeom>
          </p:spPr>
          <p:txBody>
            <a:bodyPr vert="horz" wrap="square" lIns="0" tIns="31433" rIns="0" bIns="0" rtlCol="0">
              <a:spAutoFit/>
            </a:bodyPr>
            <a:lstStyle/>
            <a:p>
              <a:pPr marL="9525" algn="ctr" defTabSz="685800">
                <a:spcBef>
                  <a:spcPts val="248"/>
                </a:spcBef>
              </a:pPr>
              <a:r>
                <a:rPr sz="1200" i="1" spc="19" dirty="0">
                  <a:solidFill>
                    <a:srgbClr val="333E47"/>
                  </a:solidFill>
                  <a:latin typeface="Calibri"/>
                  <a:cs typeface="Calibri"/>
                </a:rPr>
                <a:t>Public </a:t>
              </a:r>
              <a:r>
                <a:rPr sz="1200" i="1" spc="11" dirty="0">
                  <a:solidFill>
                    <a:srgbClr val="333E47"/>
                  </a:solidFill>
                  <a:latin typeface="Calibri"/>
                  <a:cs typeface="Calibri"/>
                </a:rPr>
                <a:t>Consultation </a:t>
              </a:r>
              <a:r>
                <a:rPr sz="1200" i="1" spc="8" dirty="0">
                  <a:solidFill>
                    <a:srgbClr val="333E47"/>
                  </a:solidFill>
                  <a:latin typeface="Calibri"/>
                  <a:cs typeface="Calibri"/>
                </a:rPr>
                <a:t>stakeholder</a:t>
              </a:r>
              <a:r>
                <a:rPr sz="1200" i="1" spc="-45" dirty="0">
                  <a:solidFill>
                    <a:srgbClr val="333E47"/>
                  </a:solidFill>
                  <a:latin typeface="Calibri"/>
                  <a:cs typeface="Calibri"/>
                </a:rPr>
                <a:t> </a:t>
              </a:r>
              <a:r>
                <a:rPr sz="1200" i="1" spc="11" dirty="0">
                  <a:solidFill>
                    <a:srgbClr val="333E47"/>
                  </a:solidFill>
                  <a:latin typeface="Calibri"/>
                  <a:cs typeface="Calibri"/>
                </a:rPr>
                <a:t>responses</a:t>
              </a:r>
              <a:endParaRPr sz="120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0001" algn="ctr" defTabSz="685800">
                <a:spcBef>
                  <a:spcPts val="176"/>
                </a:spcBef>
              </a:pPr>
              <a:r>
                <a:rPr sz="1200" i="1" spc="15" dirty="0">
                  <a:solidFill>
                    <a:srgbClr val="333E47"/>
                  </a:solidFill>
                  <a:latin typeface="Calibri"/>
                  <a:cs typeface="Calibri"/>
                </a:rPr>
                <a:t>period</a:t>
              </a:r>
              <a:endParaRPr sz="120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0001" algn="ctr" defTabSz="685800">
                <a:spcBef>
                  <a:spcPts val="323"/>
                </a:spcBef>
              </a:pPr>
              <a:r>
                <a:rPr sz="1200" i="1" spc="11" dirty="0">
                  <a:solidFill>
                    <a:srgbClr val="333E47"/>
                  </a:solidFill>
                  <a:latin typeface="Century Gothic"/>
                  <a:cs typeface="Century Gothic"/>
                </a:rPr>
                <a:t>07/07 </a:t>
              </a:r>
              <a:r>
                <a:rPr sz="1200" i="1" spc="53" dirty="0">
                  <a:solidFill>
                    <a:srgbClr val="333E47"/>
                  </a:solidFill>
                  <a:latin typeface="Century Gothic"/>
                  <a:cs typeface="Century Gothic"/>
                </a:rPr>
                <a:t>–</a:t>
              </a:r>
              <a:r>
                <a:rPr sz="1200" i="1" spc="-79" dirty="0">
                  <a:solidFill>
                    <a:srgbClr val="333E47"/>
                  </a:solidFill>
                  <a:latin typeface="Century Gothic"/>
                  <a:cs typeface="Century Gothic"/>
                </a:rPr>
                <a:t> </a:t>
              </a:r>
              <a:r>
                <a:rPr sz="1200" i="1" spc="15" dirty="0">
                  <a:solidFill>
                    <a:srgbClr val="333E47"/>
                  </a:solidFill>
                  <a:latin typeface="Century Gothic"/>
                  <a:cs typeface="Century Gothic"/>
                </a:rPr>
                <a:t>29/09</a:t>
              </a:r>
              <a:endParaRPr sz="12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256626" y="1392882"/>
              <a:ext cx="916775" cy="48200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229380" y="1387903"/>
              <a:ext cx="994630" cy="52909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289002" y="1407975"/>
              <a:ext cx="855962" cy="42373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5289002" y="1407975"/>
              <a:ext cx="856461" cy="414269"/>
            </a:xfrm>
            <a:prstGeom prst="rect">
              <a:avLst/>
            </a:prstGeom>
            <a:ln w="9525">
              <a:solidFill>
                <a:srgbClr val="FF6218"/>
              </a:solidFill>
            </a:ln>
          </p:spPr>
          <p:txBody>
            <a:bodyPr vert="horz" wrap="square" lIns="0" tIns="19050" rIns="0" bIns="0" rtlCol="0">
              <a:spAutoFit/>
            </a:bodyPr>
            <a:lstStyle/>
            <a:p>
              <a:pPr marL="953" algn="ctr" defTabSz="685800">
                <a:spcBef>
                  <a:spcPts val="150"/>
                </a:spcBef>
              </a:pPr>
              <a:r>
                <a:rPr sz="675" i="1" spc="-11" dirty="0">
                  <a:solidFill>
                    <a:srgbClr val="333E47"/>
                  </a:solidFill>
                  <a:latin typeface="Calibri"/>
                  <a:cs typeface="Calibri"/>
                </a:rPr>
                <a:t>NDA’s </a:t>
              </a:r>
              <a:r>
                <a:rPr sz="675" i="1" spc="11" dirty="0">
                  <a:solidFill>
                    <a:srgbClr val="333E47"/>
                  </a:solidFill>
                  <a:latin typeface="Calibri"/>
                  <a:cs typeface="Calibri"/>
                </a:rPr>
                <a:t>Consultation</a:t>
              </a:r>
              <a:endParaRPr sz="675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476" algn="ctr" defTabSz="685800">
                <a:spcBef>
                  <a:spcPts val="172"/>
                </a:spcBef>
              </a:pPr>
              <a:r>
                <a:rPr sz="675" i="1" spc="11" dirty="0">
                  <a:solidFill>
                    <a:srgbClr val="333E47"/>
                  </a:solidFill>
                  <a:latin typeface="Calibri"/>
                  <a:cs typeface="Calibri"/>
                </a:rPr>
                <a:t>response </a:t>
              </a:r>
              <a:r>
                <a:rPr sz="675" i="1" spc="15" dirty="0">
                  <a:solidFill>
                    <a:srgbClr val="333E47"/>
                  </a:solidFill>
                  <a:latin typeface="Calibri"/>
                  <a:cs typeface="Calibri"/>
                </a:rPr>
                <a:t>29/09</a:t>
              </a:r>
              <a:r>
                <a:rPr sz="675" i="1" spc="-19" dirty="0">
                  <a:solidFill>
                    <a:srgbClr val="333E47"/>
                  </a:solidFill>
                  <a:latin typeface="Calibri"/>
                  <a:cs typeface="Calibri"/>
                </a:rPr>
                <a:t> </a:t>
              </a:r>
              <a:r>
                <a:rPr sz="675" i="1" spc="-15" dirty="0">
                  <a:solidFill>
                    <a:srgbClr val="333E47"/>
                  </a:solidFill>
                  <a:latin typeface="Calibri"/>
                  <a:cs typeface="Calibri"/>
                </a:rPr>
                <a:t>–</a:t>
              </a:r>
              <a:endParaRPr sz="675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476" algn="ctr" defTabSz="685800">
                <a:spcBef>
                  <a:spcPts val="161"/>
                </a:spcBef>
              </a:pPr>
              <a:r>
                <a:rPr sz="675" i="1" spc="15" dirty="0">
                  <a:solidFill>
                    <a:srgbClr val="333E47"/>
                  </a:solidFill>
                  <a:latin typeface="Calibri"/>
                  <a:cs typeface="Calibri"/>
                </a:rPr>
                <a:t>27/10</a:t>
              </a:r>
              <a:endParaRPr sz="675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977303" y="1658655"/>
              <a:ext cx="64924" cy="308730"/>
            </a:xfrm>
            <a:custGeom>
              <a:avLst/>
              <a:gdLst/>
              <a:ahLst/>
              <a:cxnLst/>
              <a:rect l="l" t="t" r="r" b="b"/>
              <a:pathLst>
                <a:path w="76200" h="379730">
                  <a:moveTo>
                    <a:pt x="0" y="302895"/>
                  </a:moveTo>
                  <a:lnTo>
                    <a:pt x="37592" y="379349"/>
                  </a:lnTo>
                  <a:lnTo>
                    <a:pt x="69808" y="315975"/>
                  </a:lnTo>
                  <a:lnTo>
                    <a:pt x="47498" y="315975"/>
                  </a:lnTo>
                  <a:lnTo>
                    <a:pt x="28448" y="315849"/>
                  </a:lnTo>
                  <a:lnTo>
                    <a:pt x="28535" y="303085"/>
                  </a:lnTo>
                  <a:lnTo>
                    <a:pt x="0" y="302895"/>
                  </a:lnTo>
                  <a:close/>
                </a:path>
                <a:path w="76200" h="379730">
                  <a:moveTo>
                    <a:pt x="28535" y="303085"/>
                  </a:moveTo>
                  <a:lnTo>
                    <a:pt x="28448" y="315849"/>
                  </a:lnTo>
                  <a:lnTo>
                    <a:pt x="47498" y="315975"/>
                  </a:lnTo>
                  <a:lnTo>
                    <a:pt x="47585" y="303212"/>
                  </a:lnTo>
                  <a:lnTo>
                    <a:pt x="28535" y="303085"/>
                  </a:lnTo>
                  <a:close/>
                </a:path>
                <a:path w="76200" h="379730">
                  <a:moveTo>
                    <a:pt x="47585" y="303212"/>
                  </a:moveTo>
                  <a:lnTo>
                    <a:pt x="47498" y="315975"/>
                  </a:lnTo>
                  <a:lnTo>
                    <a:pt x="69808" y="315975"/>
                  </a:lnTo>
                  <a:lnTo>
                    <a:pt x="76200" y="303403"/>
                  </a:lnTo>
                  <a:lnTo>
                    <a:pt x="47585" y="303212"/>
                  </a:lnTo>
                  <a:close/>
                </a:path>
                <a:path w="76200" h="379730">
                  <a:moveTo>
                    <a:pt x="30607" y="0"/>
                  </a:moveTo>
                  <a:lnTo>
                    <a:pt x="28535" y="303085"/>
                  </a:lnTo>
                  <a:lnTo>
                    <a:pt x="47585" y="303212"/>
                  </a:lnTo>
                  <a:lnTo>
                    <a:pt x="49657" y="126"/>
                  </a:lnTo>
                  <a:lnTo>
                    <a:pt x="306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7256643" y="2194647"/>
              <a:ext cx="247795" cy="22326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indent="11430" defTabSz="685800">
                <a:spcBef>
                  <a:spcPts val="75"/>
                </a:spcBef>
              </a:pPr>
              <a:r>
                <a:rPr sz="638" b="1" spc="15" dirty="0">
                  <a:solidFill>
                    <a:srgbClr val="333E47"/>
                  </a:solidFill>
                  <a:latin typeface="Tahoma"/>
                  <a:cs typeface="Tahoma"/>
                </a:rPr>
                <a:t>Dec  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4" dirty="0">
                  <a:solidFill>
                    <a:srgbClr val="333E47"/>
                  </a:solidFill>
                  <a:latin typeface="Tahoma"/>
                  <a:cs typeface="Tahoma"/>
                </a:rPr>
                <a:t>0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8" dirty="0">
                  <a:solidFill>
                    <a:srgbClr val="333E47"/>
                  </a:solidFill>
                  <a:latin typeface="Tahoma"/>
                  <a:cs typeface="Tahoma"/>
                </a:rPr>
                <a:t>5</a:t>
              </a:r>
              <a:endParaRPr sz="638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3347655" y="2193677"/>
              <a:ext cx="247795" cy="223781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19526" defTabSz="685800">
                <a:spcBef>
                  <a:spcPts val="79"/>
                </a:spcBef>
              </a:pPr>
              <a:r>
                <a:rPr sz="638" b="1" spc="26" dirty="0">
                  <a:solidFill>
                    <a:srgbClr val="333E47"/>
                  </a:solidFill>
                  <a:latin typeface="Tahoma"/>
                  <a:cs typeface="Tahoma"/>
                </a:rPr>
                <a:t>July</a:t>
              </a:r>
              <a:endParaRPr sz="638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9525" defTabSz="685800"/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4" dirty="0">
                  <a:solidFill>
                    <a:srgbClr val="333E47"/>
                  </a:solidFill>
                  <a:latin typeface="Tahoma"/>
                  <a:cs typeface="Tahoma"/>
                </a:rPr>
                <a:t>0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8" dirty="0">
                  <a:solidFill>
                    <a:srgbClr val="333E47"/>
                  </a:solidFill>
                  <a:latin typeface="Tahoma"/>
                  <a:cs typeface="Tahoma"/>
                </a:rPr>
                <a:t>5</a:t>
              </a:r>
              <a:endParaRPr sz="638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130540" y="2015398"/>
              <a:ext cx="117837" cy="1124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3972118" y="4958201"/>
              <a:ext cx="613536" cy="176048"/>
            </a:xfrm>
            <a:custGeom>
              <a:avLst/>
              <a:gdLst/>
              <a:ahLst/>
              <a:cxnLst/>
              <a:rect l="l" t="t" r="r" b="b"/>
              <a:pathLst>
                <a:path w="720089" h="216534">
                  <a:moveTo>
                    <a:pt x="0" y="216026"/>
                  </a:moveTo>
                  <a:lnTo>
                    <a:pt x="720077" y="216026"/>
                  </a:lnTo>
                  <a:lnTo>
                    <a:pt x="720077" y="0"/>
                  </a:lnTo>
                  <a:lnTo>
                    <a:pt x="0" y="0"/>
                  </a:lnTo>
                  <a:lnTo>
                    <a:pt x="0" y="2160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2074381" y="2184013"/>
              <a:ext cx="247795" cy="22326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indent="9049" defTabSz="685800">
                <a:spcBef>
                  <a:spcPts val="75"/>
                </a:spcBef>
              </a:pPr>
              <a:r>
                <a:rPr sz="638" b="1" spc="41" dirty="0">
                  <a:solidFill>
                    <a:srgbClr val="333E47"/>
                  </a:solidFill>
                  <a:latin typeface="Tahoma"/>
                  <a:cs typeface="Tahoma"/>
                </a:rPr>
                <a:t>M</a:t>
              </a:r>
              <a:r>
                <a:rPr sz="638" b="1" spc="23" dirty="0">
                  <a:solidFill>
                    <a:srgbClr val="333E47"/>
                  </a:solidFill>
                  <a:latin typeface="Tahoma"/>
                  <a:cs typeface="Tahoma"/>
                </a:rPr>
                <a:t>ay  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4" dirty="0">
                  <a:solidFill>
                    <a:srgbClr val="333E47"/>
                  </a:solidFill>
                  <a:latin typeface="Tahoma"/>
                  <a:cs typeface="Tahoma"/>
                </a:rPr>
                <a:t>0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8" dirty="0">
                  <a:solidFill>
                    <a:srgbClr val="333E47"/>
                  </a:solidFill>
                  <a:latin typeface="Tahoma"/>
                  <a:cs typeface="Tahoma"/>
                </a:rPr>
                <a:t>5</a:t>
              </a:r>
              <a:endParaRPr sz="638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465442" y="2108018"/>
              <a:ext cx="64924" cy="1387734"/>
            </a:xfrm>
            <a:custGeom>
              <a:avLst/>
              <a:gdLst/>
              <a:ahLst/>
              <a:cxnLst/>
              <a:rect l="l" t="t" r="r" b="b"/>
              <a:pathLst>
                <a:path w="76200" h="1706879">
                  <a:moveTo>
                    <a:pt x="28553" y="76247"/>
                  </a:moveTo>
                  <a:lnTo>
                    <a:pt x="25781" y="1706498"/>
                  </a:lnTo>
                  <a:lnTo>
                    <a:pt x="44831" y="1706498"/>
                  </a:lnTo>
                  <a:lnTo>
                    <a:pt x="47603" y="76279"/>
                  </a:lnTo>
                  <a:lnTo>
                    <a:pt x="28553" y="76247"/>
                  </a:lnTo>
                  <a:close/>
                </a:path>
                <a:path w="76200" h="1706879">
                  <a:moveTo>
                    <a:pt x="69818" y="63500"/>
                  </a:moveTo>
                  <a:lnTo>
                    <a:pt x="47625" y="63500"/>
                  </a:lnTo>
                  <a:lnTo>
                    <a:pt x="47603" y="76279"/>
                  </a:lnTo>
                  <a:lnTo>
                    <a:pt x="76200" y="76326"/>
                  </a:lnTo>
                  <a:lnTo>
                    <a:pt x="69818" y="63500"/>
                  </a:lnTo>
                  <a:close/>
                </a:path>
                <a:path w="76200" h="1706879">
                  <a:moveTo>
                    <a:pt x="47625" y="63500"/>
                  </a:moveTo>
                  <a:lnTo>
                    <a:pt x="28575" y="63500"/>
                  </a:lnTo>
                  <a:lnTo>
                    <a:pt x="28553" y="76247"/>
                  </a:lnTo>
                  <a:lnTo>
                    <a:pt x="47603" y="76279"/>
                  </a:lnTo>
                  <a:lnTo>
                    <a:pt x="47625" y="63500"/>
                  </a:lnTo>
                  <a:close/>
                </a:path>
                <a:path w="76200" h="1706879">
                  <a:moveTo>
                    <a:pt x="38226" y="0"/>
                  </a:moveTo>
                  <a:lnTo>
                    <a:pt x="0" y="76200"/>
                  </a:lnTo>
                  <a:lnTo>
                    <a:pt x="28553" y="76247"/>
                  </a:lnTo>
                  <a:lnTo>
                    <a:pt x="28575" y="63500"/>
                  </a:lnTo>
                  <a:lnTo>
                    <a:pt x="69818" y="63500"/>
                  </a:lnTo>
                  <a:lnTo>
                    <a:pt x="382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6173401" y="242090"/>
              <a:ext cx="1331037" cy="638508"/>
            </a:xfrm>
            <a:prstGeom prst="rect">
              <a:avLst/>
            </a:prstGeom>
            <a:ln w="9525">
              <a:solidFill>
                <a:srgbClr val="488A27"/>
              </a:solidFill>
            </a:ln>
          </p:spPr>
          <p:txBody>
            <a:bodyPr vert="horz" wrap="square" lIns="0" tIns="19050" rIns="0" bIns="0" rtlCol="0">
              <a:spAutoFit/>
            </a:bodyPr>
            <a:lstStyle/>
            <a:p>
              <a:pPr marL="476" algn="ctr" defTabSz="685800">
                <a:spcBef>
                  <a:spcPts val="150"/>
                </a:spcBef>
              </a:pPr>
              <a:r>
                <a:rPr sz="900" spc="-4" dirty="0">
                  <a:solidFill>
                    <a:srgbClr val="333E47"/>
                  </a:solidFill>
                  <a:latin typeface="Tahoma"/>
                  <a:cs typeface="Tahoma"/>
                </a:rPr>
                <a:t>Final</a:t>
              </a:r>
              <a:r>
                <a:rPr sz="900" spc="-79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900" spc="4" dirty="0">
                  <a:solidFill>
                    <a:srgbClr val="333E47"/>
                  </a:solidFill>
                  <a:latin typeface="Tahoma"/>
                  <a:cs typeface="Tahoma"/>
                </a:rPr>
                <a:t>S5</a:t>
              </a:r>
              <a:r>
                <a:rPr sz="900" spc="-79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900" spc="8" dirty="0">
                  <a:solidFill>
                    <a:srgbClr val="333E47"/>
                  </a:solidFill>
                  <a:latin typeface="Tahoma"/>
                  <a:cs typeface="Tahoma"/>
                </a:rPr>
                <a:t>to</a:t>
              </a:r>
              <a:r>
                <a:rPr sz="900" spc="-79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900" spc="49" dirty="0">
                  <a:solidFill>
                    <a:srgbClr val="333E47"/>
                  </a:solidFill>
                  <a:latin typeface="Tahoma"/>
                  <a:cs typeface="Tahoma"/>
                </a:rPr>
                <a:t>NDA</a:t>
              </a:r>
              <a:endParaRPr sz="900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25241" marR="17145" indent="-1429" algn="ctr" defTabSz="685800">
                <a:lnSpc>
                  <a:spcPct val="120400"/>
                </a:lnSpc>
                <a:spcBef>
                  <a:spcPts val="8"/>
                </a:spcBef>
              </a:pPr>
              <a:r>
                <a:rPr sz="900" dirty="0">
                  <a:solidFill>
                    <a:srgbClr val="333E47"/>
                  </a:solidFill>
                  <a:latin typeface="Tahoma"/>
                  <a:cs typeface="Tahoma"/>
                </a:rPr>
                <a:t>Board </a:t>
              </a:r>
              <a:r>
                <a:rPr sz="900" spc="4" dirty="0">
                  <a:solidFill>
                    <a:srgbClr val="333E47"/>
                  </a:solidFill>
                  <a:latin typeface="Tahoma"/>
                  <a:cs typeface="Tahoma"/>
                </a:rPr>
                <a:t>for  </a:t>
              </a:r>
              <a:r>
                <a:rPr sz="900" spc="-11" dirty="0">
                  <a:solidFill>
                    <a:srgbClr val="333E47"/>
                  </a:solidFill>
                  <a:latin typeface="Tahoma"/>
                  <a:cs typeface="Tahoma"/>
                </a:rPr>
                <a:t>endorsement</a:t>
              </a:r>
              <a:r>
                <a:rPr sz="900" spc="-116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900" spc="-4" dirty="0">
                  <a:solidFill>
                    <a:srgbClr val="333E47"/>
                  </a:solidFill>
                  <a:latin typeface="Tahoma"/>
                  <a:cs typeface="Tahoma"/>
                </a:rPr>
                <a:t>prior  </a:t>
              </a:r>
              <a:r>
                <a:rPr sz="900" spc="8" dirty="0">
                  <a:solidFill>
                    <a:srgbClr val="333E47"/>
                  </a:solidFill>
                  <a:latin typeface="Tahoma"/>
                  <a:cs typeface="Tahoma"/>
                </a:rPr>
                <a:t>to </a:t>
              </a:r>
              <a:r>
                <a:rPr sz="900" spc="-11" dirty="0">
                  <a:solidFill>
                    <a:srgbClr val="333E47"/>
                  </a:solidFill>
                  <a:latin typeface="Tahoma"/>
                  <a:cs typeface="Tahoma"/>
                </a:rPr>
                <a:t>ministerial  </a:t>
              </a:r>
              <a:r>
                <a:rPr sz="900" spc="-4" dirty="0">
                  <a:solidFill>
                    <a:srgbClr val="333E47"/>
                  </a:solidFill>
                  <a:latin typeface="Tahoma"/>
                  <a:cs typeface="Tahoma"/>
                </a:rPr>
                <a:t>review </a:t>
              </a:r>
              <a:r>
                <a:rPr sz="900" spc="23" dirty="0">
                  <a:solidFill>
                    <a:srgbClr val="333E47"/>
                  </a:solidFill>
                  <a:latin typeface="Tahoma"/>
                  <a:cs typeface="Tahoma"/>
                </a:rPr>
                <a:t>–</a:t>
              </a:r>
              <a:r>
                <a:rPr sz="900" spc="-135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900" spc="19" dirty="0">
                  <a:solidFill>
                    <a:srgbClr val="333E47"/>
                  </a:solidFill>
                  <a:latin typeface="Tahoma"/>
                  <a:cs typeface="Tahoma"/>
                </a:rPr>
                <a:t>Nov25</a:t>
              </a:r>
              <a:endParaRPr sz="900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2120802" y="3490589"/>
              <a:ext cx="863483" cy="8995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2105219" y="3489350"/>
              <a:ext cx="914145" cy="93176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2160622" y="3513357"/>
              <a:ext cx="786732" cy="82613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2160622" y="3513357"/>
              <a:ext cx="787208" cy="806922"/>
            </a:xfrm>
            <a:prstGeom prst="rect">
              <a:avLst/>
            </a:prstGeom>
            <a:ln w="9525">
              <a:solidFill>
                <a:srgbClr val="488A27"/>
              </a:solidFill>
            </a:ln>
          </p:spPr>
          <p:txBody>
            <a:bodyPr vert="horz" wrap="square" lIns="0" tIns="5715" rIns="0" bIns="0" rtlCol="0">
              <a:spAutoFit/>
            </a:bodyPr>
            <a:lstStyle/>
            <a:p>
              <a:pPr marL="133350" marR="127635" algn="ctr" defTabSz="685800">
                <a:lnSpc>
                  <a:spcPts val="982"/>
                </a:lnSpc>
                <a:spcBef>
                  <a:spcPts val="45"/>
                </a:spcBef>
              </a:pPr>
              <a:r>
                <a:rPr sz="675" spc="45" dirty="0">
                  <a:solidFill>
                    <a:srgbClr val="333E47"/>
                  </a:solidFill>
                  <a:latin typeface="Tahoma"/>
                  <a:cs typeface="Tahoma"/>
                </a:rPr>
                <a:t>NDA</a:t>
              </a:r>
              <a:r>
                <a:rPr sz="675" spc="-124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675" dirty="0">
                  <a:solidFill>
                    <a:srgbClr val="333E47"/>
                  </a:solidFill>
                  <a:latin typeface="Tahoma"/>
                  <a:cs typeface="Tahoma"/>
                </a:rPr>
                <a:t>Board </a:t>
              </a:r>
              <a:r>
                <a:rPr sz="675" spc="-4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675" spc="8" dirty="0">
                  <a:solidFill>
                    <a:srgbClr val="333E47"/>
                  </a:solidFill>
                  <a:latin typeface="Tahoma"/>
                  <a:cs typeface="Tahoma"/>
                </a:rPr>
                <a:t>22/05/25:</a:t>
              </a:r>
              <a:endParaRPr sz="675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1429" algn="ctr" defTabSz="685800">
                <a:spcBef>
                  <a:spcPts val="98"/>
                </a:spcBef>
              </a:pPr>
              <a:r>
                <a:rPr sz="675" spc="-4" dirty="0">
                  <a:solidFill>
                    <a:srgbClr val="333E47"/>
                  </a:solidFill>
                  <a:latin typeface="Tahoma"/>
                  <a:cs typeface="Tahoma"/>
                </a:rPr>
                <a:t>Approval </a:t>
              </a:r>
              <a:r>
                <a:rPr sz="675" spc="11" dirty="0">
                  <a:solidFill>
                    <a:srgbClr val="333E47"/>
                  </a:solidFill>
                  <a:latin typeface="Tahoma"/>
                  <a:cs typeface="Tahoma"/>
                </a:rPr>
                <a:t>of</a:t>
              </a:r>
              <a:r>
                <a:rPr sz="675" spc="-135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675" spc="-8" dirty="0">
                  <a:solidFill>
                    <a:srgbClr val="333E47"/>
                  </a:solidFill>
                  <a:latin typeface="Tahoma"/>
                  <a:cs typeface="Tahoma"/>
                </a:rPr>
                <a:t>draft</a:t>
              </a:r>
              <a:endParaRPr sz="675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algn="ctr" defTabSz="685800">
                <a:spcBef>
                  <a:spcPts val="164"/>
                </a:spcBef>
              </a:pPr>
              <a:r>
                <a:rPr sz="675" spc="4" dirty="0">
                  <a:solidFill>
                    <a:srgbClr val="333E47"/>
                  </a:solidFill>
                  <a:latin typeface="Tahoma"/>
                  <a:cs typeface="Tahoma"/>
                </a:rPr>
                <a:t>S5</a:t>
              </a:r>
              <a:r>
                <a:rPr sz="675" spc="-94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675" spc="-15" dirty="0">
                  <a:solidFill>
                    <a:srgbClr val="333E47"/>
                  </a:solidFill>
                  <a:latin typeface="Tahoma"/>
                  <a:cs typeface="Tahoma"/>
                </a:rPr>
                <a:t>ahead</a:t>
              </a:r>
              <a:r>
                <a:rPr sz="675" spc="-101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675" spc="11" dirty="0">
                  <a:solidFill>
                    <a:srgbClr val="333E47"/>
                  </a:solidFill>
                  <a:latin typeface="Tahoma"/>
                  <a:cs typeface="Tahoma"/>
                </a:rPr>
                <a:t>of</a:t>
              </a:r>
              <a:endParaRPr sz="675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122873" marR="116205" algn="ctr" defTabSz="685800">
                <a:lnSpc>
                  <a:spcPct val="120000"/>
                </a:lnSpc>
                <a:spcBef>
                  <a:spcPts val="8"/>
                </a:spcBef>
              </a:pPr>
              <a:r>
                <a:rPr sz="675" spc="-4" dirty="0">
                  <a:solidFill>
                    <a:srgbClr val="333E47"/>
                  </a:solidFill>
                  <a:latin typeface="Tahoma"/>
                  <a:cs typeface="Tahoma"/>
                </a:rPr>
                <a:t>public  </a:t>
              </a:r>
              <a:r>
                <a:rPr sz="675" spc="8" dirty="0">
                  <a:solidFill>
                    <a:srgbClr val="333E47"/>
                  </a:solidFill>
                  <a:latin typeface="Tahoma"/>
                  <a:cs typeface="Tahoma"/>
                </a:rPr>
                <a:t>c</a:t>
              </a:r>
              <a:r>
                <a:rPr sz="675" spc="-4" dirty="0">
                  <a:solidFill>
                    <a:srgbClr val="333E47"/>
                  </a:solidFill>
                  <a:latin typeface="Tahoma"/>
                  <a:cs typeface="Tahoma"/>
                </a:rPr>
                <a:t>on</a:t>
              </a:r>
              <a:r>
                <a:rPr sz="675" spc="-15" dirty="0">
                  <a:solidFill>
                    <a:srgbClr val="333E47"/>
                  </a:solidFill>
                  <a:latin typeface="Tahoma"/>
                  <a:cs typeface="Tahoma"/>
                </a:rPr>
                <a:t>s</a:t>
              </a:r>
              <a:r>
                <a:rPr sz="675" spc="-19" dirty="0">
                  <a:solidFill>
                    <a:srgbClr val="333E47"/>
                  </a:solidFill>
                  <a:latin typeface="Tahoma"/>
                  <a:cs typeface="Tahoma"/>
                </a:rPr>
                <a:t>u</a:t>
              </a:r>
              <a:r>
                <a:rPr sz="675" spc="-8" dirty="0">
                  <a:solidFill>
                    <a:srgbClr val="333E47"/>
                  </a:solidFill>
                  <a:latin typeface="Tahoma"/>
                  <a:cs typeface="Tahoma"/>
                </a:rPr>
                <a:t>l</a:t>
              </a:r>
              <a:r>
                <a:rPr sz="675" spc="-4" dirty="0">
                  <a:solidFill>
                    <a:srgbClr val="333E47"/>
                  </a:solidFill>
                  <a:latin typeface="Tahoma"/>
                  <a:cs typeface="Tahoma"/>
                </a:rPr>
                <a:t>t</a:t>
              </a:r>
              <a:r>
                <a:rPr sz="675" spc="-34" dirty="0">
                  <a:solidFill>
                    <a:srgbClr val="333E47"/>
                  </a:solidFill>
                  <a:latin typeface="Tahoma"/>
                  <a:cs typeface="Tahoma"/>
                </a:rPr>
                <a:t>a</a:t>
              </a:r>
              <a:r>
                <a:rPr sz="675" spc="-4" dirty="0">
                  <a:solidFill>
                    <a:srgbClr val="333E47"/>
                  </a:solidFill>
                  <a:latin typeface="Tahoma"/>
                  <a:cs typeface="Tahoma"/>
                </a:rPr>
                <a:t>t</a:t>
              </a:r>
              <a:r>
                <a:rPr sz="675" spc="-15" dirty="0">
                  <a:solidFill>
                    <a:srgbClr val="333E47"/>
                  </a:solidFill>
                  <a:latin typeface="Tahoma"/>
                  <a:cs typeface="Tahoma"/>
                </a:rPr>
                <a:t>i</a:t>
              </a:r>
              <a:r>
                <a:rPr sz="675" dirty="0">
                  <a:solidFill>
                    <a:srgbClr val="333E47"/>
                  </a:solidFill>
                  <a:latin typeface="Tahoma"/>
                  <a:cs typeface="Tahoma"/>
                </a:rPr>
                <a:t>o</a:t>
              </a:r>
              <a:r>
                <a:rPr sz="675" spc="-8" dirty="0">
                  <a:solidFill>
                    <a:srgbClr val="333E47"/>
                  </a:solidFill>
                  <a:latin typeface="Tahoma"/>
                  <a:cs typeface="Tahoma"/>
                </a:rPr>
                <a:t>n</a:t>
              </a:r>
              <a:endParaRPr sz="675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2537466" y="213090"/>
              <a:ext cx="1642354" cy="833305"/>
            </a:xfrm>
            <a:prstGeom prst="rect">
              <a:avLst/>
            </a:prstGeom>
            <a:ln w="9525">
              <a:solidFill>
                <a:srgbClr val="488A27"/>
              </a:solidFill>
            </a:ln>
          </p:spPr>
          <p:txBody>
            <a:bodyPr vert="horz" wrap="square" lIns="0" tIns="19050" rIns="0" bIns="0" rtlCol="0">
              <a:spAutoFit/>
            </a:bodyPr>
            <a:lstStyle/>
            <a:p>
              <a:pPr algn="ctr" defTabSz="685800">
                <a:spcBef>
                  <a:spcPts val="150"/>
                </a:spcBef>
              </a:pPr>
              <a:r>
                <a:rPr sz="900" spc="-26" dirty="0">
                  <a:solidFill>
                    <a:srgbClr val="333E47"/>
                  </a:solidFill>
                  <a:latin typeface="Tahoma"/>
                  <a:cs typeface="Tahoma"/>
                </a:rPr>
                <a:t>Issue </a:t>
              </a:r>
              <a:r>
                <a:rPr sz="900" spc="49" dirty="0">
                  <a:solidFill>
                    <a:srgbClr val="333E47"/>
                  </a:solidFill>
                  <a:latin typeface="Tahoma"/>
                  <a:cs typeface="Tahoma"/>
                </a:rPr>
                <a:t>NDA</a:t>
              </a:r>
              <a:r>
                <a:rPr sz="900" spc="-135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900" dirty="0">
                  <a:solidFill>
                    <a:srgbClr val="333E47"/>
                  </a:solidFill>
                  <a:latin typeface="Tahoma"/>
                  <a:cs typeface="Tahoma"/>
                </a:rPr>
                <a:t>Board</a:t>
              </a:r>
              <a:endParaRPr sz="900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marL="46673" marR="42386" indent="953" algn="ctr" defTabSz="685800">
                <a:lnSpc>
                  <a:spcPct val="120300"/>
                </a:lnSpc>
                <a:spcBef>
                  <a:spcPts val="8"/>
                </a:spcBef>
              </a:pPr>
              <a:r>
                <a:rPr sz="900" spc="-8" dirty="0">
                  <a:solidFill>
                    <a:srgbClr val="333E47"/>
                  </a:solidFill>
                  <a:latin typeface="Tahoma"/>
                  <a:cs typeface="Tahoma"/>
                </a:rPr>
                <a:t>endorsed </a:t>
              </a:r>
              <a:r>
                <a:rPr sz="900" spc="4" dirty="0">
                  <a:solidFill>
                    <a:srgbClr val="333E47"/>
                  </a:solidFill>
                  <a:latin typeface="Tahoma"/>
                  <a:cs typeface="Tahoma"/>
                </a:rPr>
                <a:t>S5 </a:t>
              </a:r>
              <a:r>
                <a:rPr sz="900" spc="-15" dirty="0">
                  <a:solidFill>
                    <a:srgbClr val="333E47"/>
                  </a:solidFill>
                  <a:latin typeface="Tahoma"/>
                  <a:cs typeface="Tahoma"/>
                </a:rPr>
                <a:t>and  </a:t>
              </a:r>
              <a:r>
                <a:rPr sz="900" spc="-41" dirty="0">
                  <a:solidFill>
                    <a:srgbClr val="333E47"/>
                  </a:solidFill>
                  <a:latin typeface="Tahoma"/>
                  <a:cs typeface="Tahoma"/>
                </a:rPr>
                <a:t>IIA</a:t>
              </a:r>
              <a:r>
                <a:rPr sz="900" spc="-75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900" spc="-4" dirty="0">
                  <a:solidFill>
                    <a:srgbClr val="333E47"/>
                  </a:solidFill>
                  <a:latin typeface="Tahoma"/>
                  <a:cs typeface="Tahoma"/>
                </a:rPr>
                <a:t>report</a:t>
              </a:r>
              <a:r>
                <a:rPr sz="900" spc="-83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900" spc="8" dirty="0">
                  <a:solidFill>
                    <a:srgbClr val="333E47"/>
                  </a:solidFill>
                  <a:latin typeface="Tahoma"/>
                  <a:cs typeface="Tahoma"/>
                </a:rPr>
                <a:t>to</a:t>
              </a:r>
              <a:r>
                <a:rPr sz="900" spc="-71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900" spc="38" dirty="0">
                  <a:solidFill>
                    <a:srgbClr val="333E47"/>
                  </a:solidFill>
                  <a:latin typeface="Tahoma"/>
                  <a:cs typeface="Tahoma"/>
                </a:rPr>
                <a:t>UK</a:t>
              </a:r>
              <a:r>
                <a:rPr sz="900" spc="-71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900" spc="15" dirty="0">
                  <a:solidFill>
                    <a:srgbClr val="333E47"/>
                  </a:solidFill>
                  <a:latin typeface="Tahoma"/>
                  <a:cs typeface="Tahoma"/>
                </a:rPr>
                <a:t>&amp;  </a:t>
              </a:r>
              <a:r>
                <a:rPr sz="900" spc="-8" dirty="0">
                  <a:solidFill>
                    <a:srgbClr val="333E47"/>
                  </a:solidFill>
                  <a:latin typeface="Tahoma"/>
                  <a:cs typeface="Tahoma"/>
                </a:rPr>
                <a:t>Scottish</a:t>
              </a:r>
              <a:r>
                <a:rPr sz="900" spc="-94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900" dirty="0">
                  <a:solidFill>
                    <a:srgbClr val="333E47"/>
                  </a:solidFill>
                  <a:latin typeface="Tahoma"/>
                  <a:cs typeface="Tahoma"/>
                </a:rPr>
                <a:t>Ministers  </a:t>
              </a:r>
              <a:r>
                <a:rPr sz="900" spc="-15" dirty="0">
                  <a:solidFill>
                    <a:srgbClr val="333E47"/>
                  </a:solidFill>
                  <a:latin typeface="Tahoma"/>
                  <a:cs typeface="Tahoma"/>
                </a:rPr>
                <a:t>ahead </a:t>
              </a:r>
              <a:r>
                <a:rPr sz="900" spc="11" dirty="0">
                  <a:solidFill>
                    <a:srgbClr val="333E47"/>
                  </a:solidFill>
                  <a:latin typeface="Tahoma"/>
                  <a:cs typeface="Tahoma"/>
                </a:rPr>
                <a:t>of </a:t>
              </a:r>
              <a:r>
                <a:rPr sz="900" spc="-4" dirty="0">
                  <a:solidFill>
                    <a:srgbClr val="333E47"/>
                  </a:solidFill>
                  <a:latin typeface="Tahoma"/>
                  <a:cs typeface="Tahoma"/>
                </a:rPr>
                <a:t>public  </a:t>
              </a:r>
              <a:r>
                <a:rPr sz="900" spc="-8" dirty="0">
                  <a:solidFill>
                    <a:srgbClr val="333E47"/>
                  </a:solidFill>
                  <a:latin typeface="Tahoma"/>
                  <a:cs typeface="Tahoma"/>
                </a:rPr>
                <a:t>consultation</a:t>
              </a:r>
              <a:endParaRPr sz="900" dirty="0">
                <a:solidFill>
                  <a:prstClr val="black"/>
                </a:solidFill>
                <a:latin typeface="Tahoma"/>
                <a:cs typeface="Tahoma"/>
              </a:endParaRPr>
            </a:p>
            <a:p>
              <a:pPr algn="ctr" defTabSz="685800">
                <a:spcBef>
                  <a:spcPts val="326"/>
                </a:spcBef>
              </a:pPr>
              <a:r>
                <a:rPr sz="900" spc="-8" dirty="0">
                  <a:solidFill>
                    <a:srgbClr val="333E47"/>
                  </a:solidFill>
                  <a:latin typeface="Tahoma"/>
                  <a:cs typeface="Tahoma"/>
                </a:rPr>
                <a:t>Late </a:t>
              </a:r>
              <a:r>
                <a:rPr sz="900" spc="-4" dirty="0">
                  <a:solidFill>
                    <a:srgbClr val="333E47"/>
                  </a:solidFill>
                  <a:latin typeface="Tahoma"/>
                  <a:cs typeface="Tahoma"/>
                </a:rPr>
                <a:t>June</a:t>
              </a:r>
              <a:r>
                <a:rPr sz="900" spc="-139" dirty="0">
                  <a:solidFill>
                    <a:srgbClr val="333E47"/>
                  </a:solidFill>
                  <a:latin typeface="Tahoma"/>
                  <a:cs typeface="Tahoma"/>
                </a:rPr>
                <a:t> </a:t>
              </a:r>
              <a:r>
                <a:rPr sz="900" spc="23" dirty="0">
                  <a:solidFill>
                    <a:srgbClr val="333E47"/>
                  </a:solidFill>
                  <a:latin typeface="Tahoma"/>
                  <a:cs typeface="Tahoma"/>
                </a:rPr>
                <a:t>2025</a:t>
              </a:r>
              <a:endParaRPr sz="900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1495472" y="2015398"/>
              <a:ext cx="117837" cy="11244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1432170" y="2184013"/>
              <a:ext cx="247795" cy="22326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indent="953" defTabSz="685800">
                <a:spcBef>
                  <a:spcPts val="75"/>
                </a:spcBef>
              </a:pPr>
              <a:r>
                <a:rPr sz="638" b="1" spc="30" dirty="0">
                  <a:solidFill>
                    <a:srgbClr val="333E47"/>
                  </a:solidFill>
                  <a:latin typeface="Tahoma"/>
                  <a:cs typeface="Tahoma"/>
                </a:rPr>
                <a:t>A</a:t>
              </a:r>
              <a:r>
                <a:rPr sz="638" b="1" spc="15" dirty="0">
                  <a:solidFill>
                    <a:srgbClr val="333E47"/>
                  </a:solidFill>
                  <a:latin typeface="Tahoma"/>
                  <a:cs typeface="Tahoma"/>
                </a:rPr>
                <a:t>p</a:t>
              </a:r>
              <a:r>
                <a:rPr sz="638" b="1" spc="4" dirty="0">
                  <a:solidFill>
                    <a:srgbClr val="333E47"/>
                  </a:solidFill>
                  <a:latin typeface="Tahoma"/>
                  <a:cs typeface="Tahoma"/>
                </a:rPr>
                <a:t>r</a:t>
              </a:r>
              <a:r>
                <a:rPr sz="638" b="1" spc="-8" dirty="0">
                  <a:solidFill>
                    <a:srgbClr val="333E47"/>
                  </a:solidFill>
                  <a:latin typeface="Tahoma"/>
                  <a:cs typeface="Tahoma"/>
                </a:rPr>
                <a:t>il  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4" dirty="0">
                  <a:solidFill>
                    <a:srgbClr val="333E47"/>
                  </a:solidFill>
                  <a:latin typeface="Tahoma"/>
                  <a:cs typeface="Tahoma"/>
                </a:rPr>
                <a:t>0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8" dirty="0">
                  <a:solidFill>
                    <a:srgbClr val="333E47"/>
                  </a:solidFill>
                  <a:latin typeface="Tahoma"/>
                  <a:cs typeface="Tahoma"/>
                </a:rPr>
                <a:t>5</a:t>
              </a:r>
              <a:endParaRPr sz="638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342347" y="2685621"/>
              <a:ext cx="1376396" cy="103254"/>
            </a:xfrm>
            <a:custGeom>
              <a:avLst/>
              <a:gdLst/>
              <a:ahLst/>
              <a:cxnLst/>
              <a:rect l="l" t="t" r="r" b="b"/>
              <a:pathLst>
                <a:path w="1615440" h="127000">
                  <a:moveTo>
                    <a:pt x="28575" y="71755"/>
                  </a:moveTo>
                  <a:lnTo>
                    <a:pt x="0" y="71882"/>
                  </a:lnTo>
                  <a:lnTo>
                    <a:pt x="0" y="77597"/>
                  </a:lnTo>
                  <a:lnTo>
                    <a:pt x="28575" y="77470"/>
                  </a:lnTo>
                  <a:lnTo>
                    <a:pt x="28575" y="71755"/>
                  </a:lnTo>
                  <a:close/>
                </a:path>
                <a:path w="1615440" h="127000">
                  <a:moveTo>
                    <a:pt x="28575" y="67945"/>
                  </a:moveTo>
                  <a:lnTo>
                    <a:pt x="0" y="68072"/>
                  </a:lnTo>
                  <a:lnTo>
                    <a:pt x="0" y="69977"/>
                  </a:lnTo>
                  <a:lnTo>
                    <a:pt x="28575" y="69850"/>
                  </a:lnTo>
                  <a:lnTo>
                    <a:pt x="28575" y="67945"/>
                  </a:lnTo>
                  <a:close/>
                </a:path>
                <a:path w="1615440" h="127000">
                  <a:moveTo>
                    <a:pt x="66675" y="71501"/>
                  </a:moveTo>
                  <a:lnTo>
                    <a:pt x="38100" y="71628"/>
                  </a:lnTo>
                  <a:lnTo>
                    <a:pt x="38100" y="77343"/>
                  </a:lnTo>
                  <a:lnTo>
                    <a:pt x="66675" y="77216"/>
                  </a:lnTo>
                  <a:lnTo>
                    <a:pt x="66675" y="71501"/>
                  </a:lnTo>
                  <a:close/>
                </a:path>
                <a:path w="1615440" h="127000">
                  <a:moveTo>
                    <a:pt x="66675" y="67691"/>
                  </a:moveTo>
                  <a:lnTo>
                    <a:pt x="38100" y="67818"/>
                  </a:lnTo>
                  <a:lnTo>
                    <a:pt x="38100" y="69723"/>
                  </a:lnTo>
                  <a:lnTo>
                    <a:pt x="66675" y="69596"/>
                  </a:lnTo>
                  <a:lnTo>
                    <a:pt x="66675" y="67691"/>
                  </a:lnTo>
                  <a:close/>
                </a:path>
                <a:path w="1615440" h="127000">
                  <a:moveTo>
                    <a:pt x="104775" y="71247"/>
                  </a:moveTo>
                  <a:lnTo>
                    <a:pt x="76200" y="71374"/>
                  </a:lnTo>
                  <a:lnTo>
                    <a:pt x="76200" y="77089"/>
                  </a:lnTo>
                  <a:lnTo>
                    <a:pt x="104775" y="76962"/>
                  </a:lnTo>
                  <a:lnTo>
                    <a:pt x="104775" y="71247"/>
                  </a:lnTo>
                  <a:close/>
                </a:path>
                <a:path w="1615440" h="127000">
                  <a:moveTo>
                    <a:pt x="104775" y="67437"/>
                  </a:moveTo>
                  <a:lnTo>
                    <a:pt x="76200" y="67564"/>
                  </a:lnTo>
                  <a:lnTo>
                    <a:pt x="76200" y="69469"/>
                  </a:lnTo>
                  <a:lnTo>
                    <a:pt x="104775" y="69342"/>
                  </a:lnTo>
                  <a:lnTo>
                    <a:pt x="104775" y="67437"/>
                  </a:lnTo>
                  <a:close/>
                </a:path>
                <a:path w="1615440" h="127000">
                  <a:moveTo>
                    <a:pt x="142875" y="70993"/>
                  </a:moveTo>
                  <a:lnTo>
                    <a:pt x="114300" y="71247"/>
                  </a:lnTo>
                  <a:lnTo>
                    <a:pt x="114300" y="76962"/>
                  </a:lnTo>
                  <a:lnTo>
                    <a:pt x="142875" y="76708"/>
                  </a:lnTo>
                  <a:lnTo>
                    <a:pt x="142875" y="70993"/>
                  </a:lnTo>
                  <a:close/>
                </a:path>
                <a:path w="1615440" h="127000">
                  <a:moveTo>
                    <a:pt x="142875" y="67183"/>
                  </a:moveTo>
                  <a:lnTo>
                    <a:pt x="114300" y="67437"/>
                  </a:lnTo>
                  <a:lnTo>
                    <a:pt x="114300" y="69342"/>
                  </a:lnTo>
                  <a:lnTo>
                    <a:pt x="142875" y="69088"/>
                  </a:lnTo>
                  <a:lnTo>
                    <a:pt x="142875" y="67183"/>
                  </a:lnTo>
                  <a:close/>
                </a:path>
                <a:path w="1615440" h="127000">
                  <a:moveTo>
                    <a:pt x="180975" y="70739"/>
                  </a:moveTo>
                  <a:lnTo>
                    <a:pt x="152400" y="70993"/>
                  </a:lnTo>
                  <a:lnTo>
                    <a:pt x="152400" y="76708"/>
                  </a:lnTo>
                  <a:lnTo>
                    <a:pt x="180975" y="76454"/>
                  </a:lnTo>
                  <a:lnTo>
                    <a:pt x="180975" y="70739"/>
                  </a:lnTo>
                  <a:close/>
                </a:path>
                <a:path w="1615440" h="127000">
                  <a:moveTo>
                    <a:pt x="180975" y="66929"/>
                  </a:moveTo>
                  <a:lnTo>
                    <a:pt x="152400" y="67183"/>
                  </a:lnTo>
                  <a:lnTo>
                    <a:pt x="152400" y="69088"/>
                  </a:lnTo>
                  <a:lnTo>
                    <a:pt x="180975" y="68834"/>
                  </a:lnTo>
                  <a:lnTo>
                    <a:pt x="180975" y="66929"/>
                  </a:lnTo>
                  <a:close/>
                </a:path>
                <a:path w="1615440" h="127000">
                  <a:moveTo>
                    <a:pt x="219075" y="70485"/>
                  </a:moveTo>
                  <a:lnTo>
                    <a:pt x="190500" y="70739"/>
                  </a:lnTo>
                  <a:lnTo>
                    <a:pt x="190500" y="76454"/>
                  </a:lnTo>
                  <a:lnTo>
                    <a:pt x="219075" y="76200"/>
                  </a:lnTo>
                  <a:lnTo>
                    <a:pt x="219075" y="70485"/>
                  </a:lnTo>
                  <a:close/>
                </a:path>
                <a:path w="1615440" h="127000">
                  <a:moveTo>
                    <a:pt x="219075" y="66675"/>
                  </a:moveTo>
                  <a:lnTo>
                    <a:pt x="190500" y="66929"/>
                  </a:lnTo>
                  <a:lnTo>
                    <a:pt x="190500" y="68834"/>
                  </a:lnTo>
                  <a:lnTo>
                    <a:pt x="219075" y="68580"/>
                  </a:lnTo>
                  <a:lnTo>
                    <a:pt x="219075" y="66675"/>
                  </a:lnTo>
                  <a:close/>
                </a:path>
                <a:path w="1615440" h="127000">
                  <a:moveTo>
                    <a:pt x="257175" y="70231"/>
                  </a:moveTo>
                  <a:lnTo>
                    <a:pt x="228600" y="70485"/>
                  </a:lnTo>
                  <a:lnTo>
                    <a:pt x="228600" y="76200"/>
                  </a:lnTo>
                  <a:lnTo>
                    <a:pt x="257175" y="75946"/>
                  </a:lnTo>
                  <a:lnTo>
                    <a:pt x="257175" y="70231"/>
                  </a:lnTo>
                  <a:close/>
                </a:path>
                <a:path w="1615440" h="127000">
                  <a:moveTo>
                    <a:pt x="257175" y="66421"/>
                  </a:moveTo>
                  <a:lnTo>
                    <a:pt x="228600" y="66675"/>
                  </a:lnTo>
                  <a:lnTo>
                    <a:pt x="228600" y="68580"/>
                  </a:lnTo>
                  <a:lnTo>
                    <a:pt x="257175" y="68326"/>
                  </a:lnTo>
                  <a:lnTo>
                    <a:pt x="257175" y="66421"/>
                  </a:lnTo>
                  <a:close/>
                </a:path>
                <a:path w="1615440" h="127000">
                  <a:moveTo>
                    <a:pt x="295275" y="70104"/>
                  </a:moveTo>
                  <a:lnTo>
                    <a:pt x="266700" y="70231"/>
                  </a:lnTo>
                  <a:lnTo>
                    <a:pt x="266700" y="75946"/>
                  </a:lnTo>
                  <a:lnTo>
                    <a:pt x="295275" y="75819"/>
                  </a:lnTo>
                  <a:lnTo>
                    <a:pt x="295275" y="70104"/>
                  </a:lnTo>
                  <a:close/>
                </a:path>
                <a:path w="1615440" h="127000">
                  <a:moveTo>
                    <a:pt x="295275" y="66294"/>
                  </a:moveTo>
                  <a:lnTo>
                    <a:pt x="266700" y="66421"/>
                  </a:lnTo>
                  <a:lnTo>
                    <a:pt x="266700" y="68326"/>
                  </a:lnTo>
                  <a:lnTo>
                    <a:pt x="295275" y="68199"/>
                  </a:lnTo>
                  <a:lnTo>
                    <a:pt x="295275" y="66294"/>
                  </a:lnTo>
                  <a:close/>
                </a:path>
                <a:path w="1615440" h="127000">
                  <a:moveTo>
                    <a:pt x="333375" y="69850"/>
                  </a:moveTo>
                  <a:lnTo>
                    <a:pt x="304800" y="69977"/>
                  </a:lnTo>
                  <a:lnTo>
                    <a:pt x="304800" y="75692"/>
                  </a:lnTo>
                  <a:lnTo>
                    <a:pt x="333375" y="75565"/>
                  </a:lnTo>
                  <a:lnTo>
                    <a:pt x="333375" y="69850"/>
                  </a:lnTo>
                  <a:close/>
                </a:path>
                <a:path w="1615440" h="127000">
                  <a:moveTo>
                    <a:pt x="333375" y="66040"/>
                  </a:moveTo>
                  <a:lnTo>
                    <a:pt x="304800" y="66167"/>
                  </a:lnTo>
                  <a:lnTo>
                    <a:pt x="304800" y="68072"/>
                  </a:lnTo>
                  <a:lnTo>
                    <a:pt x="333375" y="67945"/>
                  </a:lnTo>
                  <a:lnTo>
                    <a:pt x="333375" y="66040"/>
                  </a:lnTo>
                  <a:close/>
                </a:path>
                <a:path w="1615440" h="127000">
                  <a:moveTo>
                    <a:pt x="371475" y="69596"/>
                  </a:moveTo>
                  <a:lnTo>
                    <a:pt x="342900" y="69723"/>
                  </a:lnTo>
                  <a:lnTo>
                    <a:pt x="342900" y="75438"/>
                  </a:lnTo>
                  <a:lnTo>
                    <a:pt x="371475" y="75311"/>
                  </a:lnTo>
                  <a:lnTo>
                    <a:pt x="371475" y="69596"/>
                  </a:lnTo>
                  <a:close/>
                </a:path>
                <a:path w="1615440" h="127000">
                  <a:moveTo>
                    <a:pt x="371475" y="65786"/>
                  </a:moveTo>
                  <a:lnTo>
                    <a:pt x="342900" y="65913"/>
                  </a:lnTo>
                  <a:lnTo>
                    <a:pt x="342900" y="67818"/>
                  </a:lnTo>
                  <a:lnTo>
                    <a:pt x="371475" y="67691"/>
                  </a:lnTo>
                  <a:lnTo>
                    <a:pt x="371475" y="65786"/>
                  </a:lnTo>
                  <a:close/>
                </a:path>
                <a:path w="1615440" h="127000">
                  <a:moveTo>
                    <a:pt x="409575" y="69342"/>
                  </a:moveTo>
                  <a:lnTo>
                    <a:pt x="381000" y="69469"/>
                  </a:lnTo>
                  <a:lnTo>
                    <a:pt x="381000" y="75184"/>
                  </a:lnTo>
                  <a:lnTo>
                    <a:pt x="409575" y="75057"/>
                  </a:lnTo>
                  <a:lnTo>
                    <a:pt x="409575" y="69342"/>
                  </a:lnTo>
                  <a:close/>
                </a:path>
                <a:path w="1615440" h="127000">
                  <a:moveTo>
                    <a:pt x="409575" y="65532"/>
                  </a:moveTo>
                  <a:lnTo>
                    <a:pt x="381000" y="65659"/>
                  </a:lnTo>
                  <a:lnTo>
                    <a:pt x="381000" y="67564"/>
                  </a:lnTo>
                  <a:lnTo>
                    <a:pt x="409575" y="67437"/>
                  </a:lnTo>
                  <a:lnTo>
                    <a:pt x="409575" y="65532"/>
                  </a:lnTo>
                  <a:close/>
                </a:path>
                <a:path w="1615440" h="127000">
                  <a:moveTo>
                    <a:pt x="447675" y="69088"/>
                  </a:moveTo>
                  <a:lnTo>
                    <a:pt x="419100" y="69215"/>
                  </a:lnTo>
                  <a:lnTo>
                    <a:pt x="419100" y="74930"/>
                  </a:lnTo>
                  <a:lnTo>
                    <a:pt x="447675" y="74803"/>
                  </a:lnTo>
                  <a:lnTo>
                    <a:pt x="447675" y="69088"/>
                  </a:lnTo>
                  <a:close/>
                </a:path>
                <a:path w="1615440" h="127000">
                  <a:moveTo>
                    <a:pt x="447675" y="65278"/>
                  </a:moveTo>
                  <a:lnTo>
                    <a:pt x="419100" y="65405"/>
                  </a:lnTo>
                  <a:lnTo>
                    <a:pt x="419100" y="67310"/>
                  </a:lnTo>
                  <a:lnTo>
                    <a:pt x="447675" y="67183"/>
                  </a:lnTo>
                  <a:lnTo>
                    <a:pt x="447675" y="65278"/>
                  </a:lnTo>
                  <a:close/>
                </a:path>
                <a:path w="1615440" h="127000">
                  <a:moveTo>
                    <a:pt x="485775" y="68834"/>
                  </a:moveTo>
                  <a:lnTo>
                    <a:pt x="457200" y="69088"/>
                  </a:lnTo>
                  <a:lnTo>
                    <a:pt x="457200" y="74803"/>
                  </a:lnTo>
                  <a:lnTo>
                    <a:pt x="485775" y="74549"/>
                  </a:lnTo>
                  <a:lnTo>
                    <a:pt x="485775" y="68834"/>
                  </a:lnTo>
                  <a:close/>
                </a:path>
                <a:path w="1615440" h="127000">
                  <a:moveTo>
                    <a:pt x="485775" y="65024"/>
                  </a:moveTo>
                  <a:lnTo>
                    <a:pt x="457200" y="65278"/>
                  </a:lnTo>
                  <a:lnTo>
                    <a:pt x="457200" y="67183"/>
                  </a:lnTo>
                  <a:lnTo>
                    <a:pt x="485775" y="66929"/>
                  </a:lnTo>
                  <a:lnTo>
                    <a:pt x="485775" y="65024"/>
                  </a:lnTo>
                  <a:close/>
                </a:path>
                <a:path w="1615440" h="127000">
                  <a:moveTo>
                    <a:pt x="523875" y="68580"/>
                  </a:moveTo>
                  <a:lnTo>
                    <a:pt x="495300" y="68834"/>
                  </a:lnTo>
                  <a:lnTo>
                    <a:pt x="495300" y="74549"/>
                  </a:lnTo>
                  <a:lnTo>
                    <a:pt x="523875" y="74295"/>
                  </a:lnTo>
                  <a:lnTo>
                    <a:pt x="523875" y="68580"/>
                  </a:lnTo>
                  <a:close/>
                </a:path>
                <a:path w="1615440" h="127000">
                  <a:moveTo>
                    <a:pt x="523875" y="64770"/>
                  </a:moveTo>
                  <a:lnTo>
                    <a:pt x="495300" y="65024"/>
                  </a:lnTo>
                  <a:lnTo>
                    <a:pt x="495300" y="66929"/>
                  </a:lnTo>
                  <a:lnTo>
                    <a:pt x="523875" y="66675"/>
                  </a:lnTo>
                  <a:lnTo>
                    <a:pt x="523875" y="64770"/>
                  </a:lnTo>
                  <a:close/>
                </a:path>
                <a:path w="1615440" h="127000">
                  <a:moveTo>
                    <a:pt x="561975" y="68326"/>
                  </a:moveTo>
                  <a:lnTo>
                    <a:pt x="533400" y="68580"/>
                  </a:lnTo>
                  <a:lnTo>
                    <a:pt x="533400" y="74295"/>
                  </a:lnTo>
                  <a:lnTo>
                    <a:pt x="561975" y="74041"/>
                  </a:lnTo>
                  <a:lnTo>
                    <a:pt x="561975" y="68326"/>
                  </a:lnTo>
                  <a:close/>
                </a:path>
                <a:path w="1615440" h="127000">
                  <a:moveTo>
                    <a:pt x="561848" y="64516"/>
                  </a:moveTo>
                  <a:lnTo>
                    <a:pt x="533400" y="64770"/>
                  </a:lnTo>
                  <a:lnTo>
                    <a:pt x="533400" y="66675"/>
                  </a:lnTo>
                  <a:lnTo>
                    <a:pt x="561975" y="66421"/>
                  </a:lnTo>
                  <a:lnTo>
                    <a:pt x="561848" y="64516"/>
                  </a:lnTo>
                  <a:close/>
                </a:path>
                <a:path w="1615440" h="127000">
                  <a:moveTo>
                    <a:pt x="600075" y="68072"/>
                  </a:moveTo>
                  <a:lnTo>
                    <a:pt x="571500" y="68326"/>
                  </a:lnTo>
                  <a:lnTo>
                    <a:pt x="571500" y="74041"/>
                  </a:lnTo>
                  <a:lnTo>
                    <a:pt x="600075" y="73787"/>
                  </a:lnTo>
                  <a:lnTo>
                    <a:pt x="600075" y="68072"/>
                  </a:lnTo>
                  <a:close/>
                </a:path>
                <a:path w="1615440" h="127000">
                  <a:moveTo>
                    <a:pt x="599948" y="64262"/>
                  </a:moveTo>
                  <a:lnTo>
                    <a:pt x="571373" y="64516"/>
                  </a:lnTo>
                  <a:lnTo>
                    <a:pt x="571500" y="66421"/>
                  </a:lnTo>
                  <a:lnTo>
                    <a:pt x="600075" y="66167"/>
                  </a:lnTo>
                  <a:lnTo>
                    <a:pt x="599948" y="64262"/>
                  </a:lnTo>
                  <a:close/>
                </a:path>
                <a:path w="1615440" h="127000">
                  <a:moveTo>
                    <a:pt x="638175" y="67945"/>
                  </a:moveTo>
                  <a:lnTo>
                    <a:pt x="609600" y="68072"/>
                  </a:lnTo>
                  <a:lnTo>
                    <a:pt x="609600" y="73787"/>
                  </a:lnTo>
                  <a:lnTo>
                    <a:pt x="638175" y="73660"/>
                  </a:lnTo>
                  <a:lnTo>
                    <a:pt x="638175" y="67945"/>
                  </a:lnTo>
                  <a:close/>
                </a:path>
                <a:path w="1615440" h="127000">
                  <a:moveTo>
                    <a:pt x="638048" y="64135"/>
                  </a:moveTo>
                  <a:lnTo>
                    <a:pt x="609473" y="64262"/>
                  </a:lnTo>
                  <a:lnTo>
                    <a:pt x="609600" y="66167"/>
                  </a:lnTo>
                  <a:lnTo>
                    <a:pt x="638175" y="66040"/>
                  </a:lnTo>
                  <a:lnTo>
                    <a:pt x="638048" y="64135"/>
                  </a:lnTo>
                  <a:close/>
                </a:path>
                <a:path w="1615440" h="127000">
                  <a:moveTo>
                    <a:pt x="676275" y="67691"/>
                  </a:moveTo>
                  <a:lnTo>
                    <a:pt x="647700" y="67818"/>
                  </a:lnTo>
                  <a:lnTo>
                    <a:pt x="647700" y="73533"/>
                  </a:lnTo>
                  <a:lnTo>
                    <a:pt x="676275" y="73406"/>
                  </a:lnTo>
                  <a:lnTo>
                    <a:pt x="676275" y="67691"/>
                  </a:lnTo>
                  <a:close/>
                </a:path>
                <a:path w="1615440" h="127000">
                  <a:moveTo>
                    <a:pt x="676148" y="63881"/>
                  </a:moveTo>
                  <a:lnTo>
                    <a:pt x="647573" y="64008"/>
                  </a:lnTo>
                  <a:lnTo>
                    <a:pt x="647700" y="65913"/>
                  </a:lnTo>
                  <a:lnTo>
                    <a:pt x="676275" y="65786"/>
                  </a:lnTo>
                  <a:lnTo>
                    <a:pt x="676148" y="63881"/>
                  </a:lnTo>
                  <a:close/>
                </a:path>
                <a:path w="1615440" h="127000">
                  <a:moveTo>
                    <a:pt x="714375" y="67437"/>
                  </a:moveTo>
                  <a:lnTo>
                    <a:pt x="685800" y="67564"/>
                  </a:lnTo>
                  <a:lnTo>
                    <a:pt x="685800" y="73279"/>
                  </a:lnTo>
                  <a:lnTo>
                    <a:pt x="714375" y="73152"/>
                  </a:lnTo>
                  <a:lnTo>
                    <a:pt x="714375" y="67437"/>
                  </a:lnTo>
                  <a:close/>
                </a:path>
                <a:path w="1615440" h="127000">
                  <a:moveTo>
                    <a:pt x="714248" y="63627"/>
                  </a:moveTo>
                  <a:lnTo>
                    <a:pt x="685673" y="63754"/>
                  </a:lnTo>
                  <a:lnTo>
                    <a:pt x="685800" y="65659"/>
                  </a:lnTo>
                  <a:lnTo>
                    <a:pt x="714375" y="65532"/>
                  </a:lnTo>
                  <a:lnTo>
                    <a:pt x="714248" y="63627"/>
                  </a:lnTo>
                  <a:close/>
                </a:path>
                <a:path w="1615440" h="127000">
                  <a:moveTo>
                    <a:pt x="752475" y="67183"/>
                  </a:moveTo>
                  <a:lnTo>
                    <a:pt x="723900" y="67310"/>
                  </a:lnTo>
                  <a:lnTo>
                    <a:pt x="723900" y="73025"/>
                  </a:lnTo>
                  <a:lnTo>
                    <a:pt x="752475" y="72898"/>
                  </a:lnTo>
                  <a:lnTo>
                    <a:pt x="752475" y="67183"/>
                  </a:lnTo>
                  <a:close/>
                </a:path>
                <a:path w="1615440" h="127000">
                  <a:moveTo>
                    <a:pt x="752348" y="63373"/>
                  </a:moveTo>
                  <a:lnTo>
                    <a:pt x="723773" y="63500"/>
                  </a:lnTo>
                  <a:lnTo>
                    <a:pt x="723900" y="65405"/>
                  </a:lnTo>
                  <a:lnTo>
                    <a:pt x="752475" y="65278"/>
                  </a:lnTo>
                  <a:lnTo>
                    <a:pt x="752348" y="63373"/>
                  </a:lnTo>
                  <a:close/>
                </a:path>
                <a:path w="1615440" h="127000">
                  <a:moveTo>
                    <a:pt x="790575" y="66929"/>
                  </a:moveTo>
                  <a:lnTo>
                    <a:pt x="762000" y="67056"/>
                  </a:lnTo>
                  <a:lnTo>
                    <a:pt x="762000" y="72771"/>
                  </a:lnTo>
                  <a:lnTo>
                    <a:pt x="790575" y="72644"/>
                  </a:lnTo>
                  <a:lnTo>
                    <a:pt x="790575" y="66929"/>
                  </a:lnTo>
                  <a:close/>
                </a:path>
                <a:path w="1615440" h="127000">
                  <a:moveTo>
                    <a:pt x="790448" y="63119"/>
                  </a:moveTo>
                  <a:lnTo>
                    <a:pt x="761873" y="63246"/>
                  </a:lnTo>
                  <a:lnTo>
                    <a:pt x="762000" y="65151"/>
                  </a:lnTo>
                  <a:lnTo>
                    <a:pt x="790575" y="65024"/>
                  </a:lnTo>
                  <a:lnTo>
                    <a:pt x="790448" y="63119"/>
                  </a:lnTo>
                  <a:close/>
                </a:path>
                <a:path w="1615440" h="127000">
                  <a:moveTo>
                    <a:pt x="828675" y="66675"/>
                  </a:moveTo>
                  <a:lnTo>
                    <a:pt x="800100" y="66802"/>
                  </a:lnTo>
                  <a:lnTo>
                    <a:pt x="800100" y="72517"/>
                  </a:lnTo>
                  <a:lnTo>
                    <a:pt x="828675" y="72390"/>
                  </a:lnTo>
                  <a:lnTo>
                    <a:pt x="828675" y="66675"/>
                  </a:lnTo>
                  <a:close/>
                </a:path>
                <a:path w="1615440" h="127000">
                  <a:moveTo>
                    <a:pt x="828548" y="62865"/>
                  </a:moveTo>
                  <a:lnTo>
                    <a:pt x="799973" y="62992"/>
                  </a:lnTo>
                  <a:lnTo>
                    <a:pt x="800100" y="64897"/>
                  </a:lnTo>
                  <a:lnTo>
                    <a:pt x="828675" y="64770"/>
                  </a:lnTo>
                  <a:lnTo>
                    <a:pt x="828548" y="62865"/>
                  </a:lnTo>
                  <a:close/>
                </a:path>
                <a:path w="1615440" h="127000">
                  <a:moveTo>
                    <a:pt x="866775" y="66421"/>
                  </a:moveTo>
                  <a:lnTo>
                    <a:pt x="838200" y="66675"/>
                  </a:lnTo>
                  <a:lnTo>
                    <a:pt x="838200" y="72390"/>
                  </a:lnTo>
                  <a:lnTo>
                    <a:pt x="866775" y="72136"/>
                  </a:lnTo>
                  <a:lnTo>
                    <a:pt x="866775" y="66421"/>
                  </a:lnTo>
                  <a:close/>
                </a:path>
                <a:path w="1615440" h="127000">
                  <a:moveTo>
                    <a:pt x="866648" y="62611"/>
                  </a:moveTo>
                  <a:lnTo>
                    <a:pt x="838073" y="62865"/>
                  </a:lnTo>
                  <a:lnTo>
                    <a:pt x="838200" y="64770"/>
                  </a:lnTo>
                  <a:lnTo>
                    <a:pt x="866775" y="64516"/>
                  </a:lnTo>
                  <a:lnTo>
                    <a:pt x="866648" y="62611"/>
                  </a:lnTo>
                  <a:close/>
                </a:path>
                <a:path w="1615440" h="127000">
                  <a:moveTo>
                    <a:pt x="904875" y="66167"/>
                  </a:moveTo>
                  <a:lnTo>
                    <a:pt x="876300" y="66421"/>
                  </a:lnTo>
                  <a:lnTo>
                    <a:pt x="876300" y="72136"/>
                  </a:lnTo>
                  <a:lnTo>
                    <a:pt x="904875" y="71882"/>
                  </a:lnTo>
                  <a:lnTo>
                    <a:pt x="904875" y="66167"/>
                  </a:lnTo>
                  <a:close/>
                </a:path>
                <a:path w="1615440" h="127000">
                  <a:moveTo>
                    <a:pt x="904748" y="62357"/>
                  </a:moveTo>
                  <a:lnTo>
                    <a:pt x="876173" y="62611"/>
                  </a:lnTo>
                  <a:lnTo>
                    <a:pt x="876300" y="64516"/>
                  </a:lnTo>
                  <a:lnTo>
                    <a:pt x="904875" y="64262"/>
                  </a:lnTo>
                  <a:lnTo>
                    <a:pt x="904748" y="62357"/>
                  </a:lnTo>
                  <a:close/>
                </a:path>
                <a:path w="1615440" h="127000">
                  <a:moveTo>
                    <a:pt x="942975" y="65913"/>
                  </a:moveTo>
                  <a:lnTo>
                    <a:pt x="914400" y="66167"/>
                  </a:lnTo>
                  <a:lnTo>
                    <a:pt x="914400" y="71882"/>
                  </a:lnTo>
                  <a:lnTo>
                    <a:pt x="942975" y="71628"/>
                  </a:lnTo>
                  <a:lnTo>
                    <a:pt x="942975" y="65913"/>
                  </a:lnTo>
                  <a:close/>
                </a:path>
                <a:path w="1615440" h="127000">
                  <a:moveTo>
                    <a:pt x="942848" y="62103"/>
                  </a:moveTo>
                  <a:lnTo>
                    <a:pt x="914273" y="62357"/>
                  </a:lnTo>
                  <a:lnTo>
                    <a:pt x="914400" y="64262"/>
                  </a:lnTo>
                  <a:lnTo>
                    <a:pt x="942975" y="64008"/>
                  </a:lnTo>
                  <a:lnTo>
                    <a:pt x="942848" y="62103"/>
                  </a:lnTo>
                  <a:close/>
                </a:path>
                <a:path w="1615440" h="127000">
                  <a:moveTo>
                    <a:pt x="981075" y="65786"/>
                  </a:moveTo>
                  <a:lnTo>
                    <a:pt x="952500" y="65913"/>
                  </a:lnTo>
                  <a:lnTo>
                    <a:pt x="952500" y="71628"/>
                  </a:lnTo>
                  <a:lnTo>
                    <a:pt x="981075" y="71501"/>
                  </a:lnTo>
                  <a:lnTo>
                    <a:pt x="981075" y="65786"/>
                  </a:lnTo>
                  <a:close/>
                </a:path>
                <a:path w="1615440" h="127000">
                  <a:moveTo>
                    <a:pt x="980948" y="61976"/>
                  </a:moveTo>
                  <a:lnTo>
                    <a:pt x="952373" y="62103"/>
                  </a:lnTo>
                  <a:lnTo>
                    <a:pt x="952500" y="64008"/>
                  </a:lnTo>
                  <a:lnTo>
                    <a:pt x="981075" y="63881"/>
                  </a:lnTo>
                  <a:lnTo>
                    <a:pt x="980948" y="61976"/>
                  </a:lnTo>
                  <a:close/>
                </a:path>
                <a:path w="1615440" h="127000">
                  <a:moveTo>
                    <a:pt x="1019175" y="65532"/>
                  </a:moveTo>
                  <a:lnTo>
                    <a:pt x="990600" y="65659"/>
                  </a:lnTo>
                  <a:lnTo>
                    <a:pt x="990600" y="71374"/>
                  </a:lnTo>
                  <a:lnTo>
                    <a:pt x="1019175" y="71247"/>
                  </a:lnTo>
                  <a:lnTo>
                    <a:pt x="1019175" y="65532"/>
                  </a:lnTo>
                  <a:close/>
                </a:path>
                <a:path w="1615440" h="127000">
                  <a:moveTo>
                    <a:pt x="1019048" y="61722"/>
                  </a:moveTo>
                  <a:lnTo>
                    <a:pt x="990473" y="61849"/>
                  </a:lnTo>
                  <a:lnTo>
                    <a:pt x="990600" y="63754"/>
                  </a:lnTo>
                  <a:lnTo>
                    <a:pt x="1019175" y="63627"/>
                  </a:lnTo>
                  <a:lnTo>
                    <a:pt x="1019048" y="61722"/>
                  </a:lnTo>
                  <a:close/>
                </a:path>
                <a:path w="1615440" h="127000">
                  <a:moveTo>
                    <a:pt x="1057275" y="65278"/>
                  </a:moveTo>
                  <a:lnTo>
                    <a:pt x="1028700" y="65405"/>
                  </a:lnTo>
                  <a:lnTo>
                    <a:pt x="1028700" y="71120"/>
                  </a:lnTo>
                  <a:lnTo>
                    <a:pt x="1057275" y="70993"/>
                  </a:lnTo>
                  <a:lnTo>
                    <a:pt x="1057275" y="65278"/>
                  </a:lnTo>
                  <a:close/>
                </a:path>
                <a:path w="1615440" h="127000">
                  <a:moveTo>
                    <a:pt x="1057148" y="61468"/>
                  </a:moveTo>
                  <a:lnTo>
                    <a:pt x="1028573" y="61595"/>
                  </a:lnTo>
                  <a:lnTo>
                    <a:pt x="1028700" y="63500"/>
                  </a:lnTo>
                  <a:lnTo>
                    <a:pt x="1057275" y="63373"/>
                  </a:lnTo>
                  <a:lnTo>
                    <a:pt x="1057148" y="61468"/>
                  </a:lnTo>
                  <a:close/>
                </a:path>
                <a:path w="1615440" h="127000">
                  <a:moveTo>
                    <a:pt x="1095375" y="65024"/>
                  </a:moveTo>
                  <a:lnTo>
                    <a:pt x="1066800" y="65151"/>
                  </a:lnTo>
                  <a:lnTo>
                    <a:pt x="1066800" y="70866"/>
                  </a:lnTo>
                  <a:lnTo>
                    <a:pt x="1095375" y="70739"/>
                  </a:lnTo>
                  <a:lnTo>
                    <a:pt x="1095375" y="65024"/>
                  </a:lnTo>
                  <a:close/>
                </a:path>
                <a:path w="1615440" h="127000">
                  <a:moveTo>
                    <a:pt x="1095248" y="61214"/>
                  </a:moveTo>
                  <a:lnTo>
                    <a:pt x="1066673" y="61341"/>
                  </a:lnTo>
                  <a:lnTo>
                    <a:pt x="1066800" y="63246"/>
                  </a:lnTo>
                  <a:lnTo>
                    <a:pt x="1095375" y="63119"/>
                  </a:lnTo>
                  <a:lnTo>
                    <a:pt x="1095248" y="61214"/>
                  </a:lnTo>
                  <a:close/>
                </a:path>
                <a:path w="1615440" h="127000">
                  <a:moveTo>
                    <a:pt x="1133475" y="64770"/>
                  </a:moveTo>
                  <a:lnTo>
                    <a:pt x="1104900" y="64897"/>
                  </a:lnTo>
                  <a:lnTo>
                    <a:pt x="1104900" y="70612"/>
                  </a:lnTo>
                  <a:lnTo>
                    <a:pt x="1133475" y="70485"/>
                  </a:lnTo>
                  <a:lnTo>
                    <a:pt x="1133475" y="64770"/>
                  </a:lnTo>
                  <a:close/>
                </a:path>
                <a:path w="1615440" h="127000">
                  <a:moveTo>
                    <a:pt x="1133348" y="60960"/>
                  </a:moveTo>
                  <a:lnTo>
                    <a:pt x="1104773" y="61087"/>
                  </a:lnTo>
                  <a:lnTo>
                    <a:pt x="1104900" y="62992"/>
                  </a:lnTo>
                  <a:lnTo>
                    <a:pt x="1133348" y="62865"/>
                  </a:lnTo>
                  <a:lnTo>
                    <a:pt x="1133348" y="60960"/>
                  </a:lnTo>
                  <a:close/>
                </a:path>
                <a:path w="1615440" h="127000">
                  <a:moveTo>
                    <a:pt x="1171575" y="64516"/>
                  </a:moveTo>
                  <a:lnTo>
                    <a:pt x="1143000" y="64643"/>
                  </a:lnTo>
                  <a:lnTo>
                    <a:pt x="1143000" y="70358"/>
                  </a:lnTo>
                  <a:lnTo>
                    <a:pt x="1171575" y="70231"/>
                  </a:lnTo>
                  <a:lnTo>
                    <a:pt x="1171575" y="64516"/>
                  </a:lnTo>
                  <a:close/>
                </a:path>
                <a:path w="1615440" h="127000">
                  <a:moveTo>
                    <a:pt x="1171448" y="60706"/>
                  </a:moveTo>
                  <a:lnTo>
                    <a:pt x="1142873" y="60833"/>
                  </a:lnTo>
                  <a:lnTo>
                    <a:pt x="1142873" y="62738"/>
                  </a:lnTo>
                  <a:lnTo>
                    <a:pt x="1171448" y="62611"/>
                  </a:lnTo>
                  <a:lnTo>
                    <a:pt x="1171448" y="60706"/>
                  </a:lnTo>
                  <a:close/>
                </a:path>
                <a:path w="1615440" h="127000">
                  <a:moveTo>
                    <a:pt x="1209675" y="64262"/>
                  </a:moveTo>
                  <a:lnTo>
                    <a:pt x="1181100" y="64516"/>
                  </a:lnTo>
                  <a:lnTo>
                    <a:pt x="1181100" y="70231"/>
                  </a:lnTo>
                  <a:lnTo>
                    <a:pt x="1209675" y="69977"/>
                  </a:lnTo>
                  <a:lnTo>
                    <a:pt x="1209675" y="64262"/>
                  </a:lnTo>
                  <a:close/>
                </a:path>
                <a:path w="1615440" h="127000">
                  <a:moveTo>
                    <a:pt x="1209548" y="60452"/>
                  </a:moveTo>
                  <a:lnTo>
                    <a:pt x="1180973" y="60706"/>
                  </a:lnTo>
                  <a:lnTo>
                    <a:pt x="1180973" y="62611"/>
                  </a:lnTo>
                  <a:lnTo>
                    <a:pt x="1209548" y="62357"/>
                  </a:lnTo>
                  <a:lnTo>
                    <a:pt x="1209548" y="60452"/>
                  </a:lnTo>
                  <a:close/>
                </a:path>
                <a:path w="1615440" h="127000">
                  <a:moveTo>
                    <a:pt x="1247775" y="64008"/>
                  </a:moveTo>
                  <a:lnTo>
                    <a:pt x="1219200" y="64262"/>
                  </a:lnTo>
                  <a:lnTo>
                    <a:pt x="1219200" y="69977"/>
                  </a:lnTo>
                  <a:lnTo>
                    <a:pt x="1247775" y="69723"/>
                  </a:lnTo>
                  <a:lnTo>
                    <a:pt x="1247775" y="64008"/>
                  </a:lnTo>
                  <a:close/>
                </a:path>
                <a:path w="1615440" h="127000">
                  <a:moveTo>
                    <a:pt x="1247648" y="60198"/>
                  </a:moveTo>
                  <a:lnTo>
                    <a:pt x="1219073" y="60452"/>
                  </a:lnTo>
                  <a:lnTo>
                    <a:pt x="1219073" y="62357"/>
                  </a:lnTo>
                  <a:lnTo>
                    <a:pt x="1247648" y="62103"/>
                  </a:lnTo>
                  <a:lnTo>
                    <a:pt x="1247648" y="60198"/>
                  </a:lnTo>
                  <a:close/>
                </a:path>
                <a:path w="1615440" h="127000">
                  <a:moveTo>
                    <a:pt x="1285875" y="63754"/>
                  </a:moveTo>
                  <a:lnTo>
                    <a:pt x="1257300" y="64008"/>
                  </a:lnTo>
                  <a:lnTo>
                    <a:pt x="1257300" y="69723"/>
                  </a:lnTo>
                  <a:lnTo>
                    <a:pt x="1285875" y="69469"/>
                  </a:lnTo>
                  <a:lnTo>
                    <a:pt x="1285875" y="63754"/>
                  </a:lnTo>
                  <a:close/>
                </a:path>
                <a:path w="1615440" h="127000">
                  <a:moveTo>
                    <a:pt x="1285748" y="59944"/>
                  </a:moveTo>
                  <a:lnTo>
                    <a:pt x="1257173" y="60198"/>
                  </a:lnTo>
                  <a:lnTo>
                    <a:pt x="1257173" y="62103"/>
                  </a:lnTo>
                  <a:lnTo>
                    <a:pt x="1285748" y="61849"/>
                  </a:lnTo>
                  <a:lnTo>
                    <a:pt x="1285748" y="59944"/>
                  </a:lnTo>
                  <a:close/>
                </a:path>
                <a:path w="1615440" h="127000">
                  <a:moveTo>
                    <a:pt x="1323975" y="63500"/>
                  </a:moveTo>
                  <a:lnTo>
                    <a:pt x="1295400" y="63754"/>
                  </a:lnTo>
                  <a:lnTo>
                    <a:pt x="1295400" y="69469"/>
                  </a:lnTo>
                  <a:lnTo>
                    <a:pt x="1323975" y="69215"/>
                  </a:lnTo>
                  <a:lnTo>
                    <a:pt x="1323975" y="63500"/>
                  </a:lnTo>
                  <a:close/>
                </a:path>
                <a:path w="1615440" h="127000">
                  <a:moveTo>
                    <a:pt x="1323848" y="59690"/>
                  </a:moveTo>
                  <a:lnTo>
                    <a:pt x="1295273" y="59944"/>
                  </a:lnTo>
                  <a:lnTo>
                    <a:pt x="1295273" y="61849"/>
                  </a:lnTo>
                  <a:lnTo>
                    <a:pt x="1323848" y="61595"/>
                  </a:lnTo>
                  <a:lnTo>
                    <a:pt x="1323848" y="59690"/>
                  </a:lnTo>
                  <a:close/>
                </a:path>
                <a:path w="1615440" h="127000">
                  <a:moveTo>
                    <a:pt x="1362075" y="63373"/>
                  </a:moveTo>
                  <a:lnTo>
                    <a:pt x="1333500" y="63500"/>
                  </a:lnTo>
                  <a:lnTo>
                    <a:pt x="1333500" y="69215"/>
                  </a:lnTo>
                  <a:lnTo>
                    <a:pt x="1362075" y="69088"/>
                  </a:lnTo>
                  <a:lnTo>
                    <a:pt x="1362075" y="63373"/>
                  </a:lnTo>
                  <a:close/>
                </a:path>
                <a:path w="1615440" h="127000">
                  <a:moveTo>
                    <a:pt x="1361948" y="59563"/>
                  </a:moveTo>
                  <a:lnTo>
                    <a:pt x="1333373" y="59690"/>
                  </a:lnTo>
                  <a:lnTo>
                    <a:pt x="1333373" y="61595"/>
                  </a:lnTo>
                  <a:lnTo>
                    <a:pt x="1361948" y="61468"/>
                  </a:lnTo>
                  <a:lnTo>
                    <a:pt x="1361948" y="59563"/>
                  </a:lnTo>
                  <a:close/>
                </a:path>
                <a:path w="1615440" h="127000">
                  <a:moveTo>
                    <a:pt x="1400175" y="63119"/>
                  </a:moveTo>
                  <a:lnTo>
                    <a:pt x="1371600" y="63246"/>
                  </a:lnTo>
                  <a:lnTo>
                    <a:pt x="1371600" y="68961"/>
                  </a:lnTo>
                  <a:lnTo>
                    <a:pt x="1400175" y="68834"/>
                  </a:lnTo>
                  <a:lnTo>
                    <a:pt x="1400175" y="63119"/>
                  </a:lnTo>
                  <a:close/>
                </a:path>
                <a:path w="1615440" h="127000">
                  <a:moveTo>
                    <a:pt x="1400048" y="59309"/>
                  </a:moveTo>
                  <a:lnTo>
                    <a:pt x="1371473" y="59436"/>
                  </a:lnTo>
                  <a:lnTo>
                    <a:pt x="1371473" y="61341"/>
                  </a:lnTo>
                  <a:lnTo>
                    <a:pt x="1400048" y="61214"/>
                  </a:lnTo>
                  <a:lnTo>
                    <a:pt x="1400048" y="59309"/>
                  </a:lnTo>
                  <a:close/>
                </a:path>
                <a:path w="1615440" h="127000">
                  <a:moveTo>
                    <a:pt x="1438275" y="62865"/>
                  </a:moveTo>
                  <a:lnTo>
                    <a:pt x="1409700" y="62992"/>
                  </a:lnTo>
                  <a:lnTo>
                    <a:pt x="1409700" y="68707"/>
                  </a:lnTo>
                  <a:lnTo>
                    <a:pt x="1438275" y="68580"/>
                  </a:lnTo>
                  <a:lnTo>
                    <a:pt x="1438275" y="62865"/>
                  </a:lnTo>
                  <a:close/>
                </a:path>
                <a:path w="1615440" h="127000">
                  <a:moveTo>
                    <a:pt x="1438148" y="59055"/>
                  </a:moveTo>
                  <a:lnTo>
                    <a:pt x="1409573" y="59182"/>
                  </a:lnTo>
                  <a:lnTo>
                    <a:pt x="1409573" y="61087"/>
                  </a:lnTo>
                  <a:lnTo>
                    <a:pt x="1438148" y="60960"/>
                  </a:lnTo>
                  <a:lnTo>
                    <a:pt x="1438148" y="59055"/>
                  </a:lnTo>
                  <a:close/>
                </a:path>
                <a:path w="1615440" h="127000">
                  <a:moveTo>
                    <a:pt x="1476375" y="62611"/>
                  </a:moveTo>
                  <a:lnTo>
                    <a:pt x="1447800" y="62738"/>
                  </a:lnTo>
                  <a:lnTo>
                    <a:pt x="1447800" y="68453"/>
                  </a:lnTo>
                  <a:lnTo>
                    <a:pt x="1476375" y="68326"/>
                  </a:lnTo>
                  <a:lnTo>
                    <a:pt x="1476375" y="62611"/>
                  </a:lnTo>
                  <a:close/>
                </a:path>
                <a:path w="1615440" h="127000">
                  <a:moveTo>
                    <a:pt x="1476248" y="58801"/>
                  </a:moveTo>
                  <a:lnTo>
                    <a:pt x="1447673" y="58928"/>
                  </a:lnTo>
                  <a:lnTo>
                    <a:pt x="1447673" y="60833"/>
                  </a:lnTo>
                  <a:lnTo>
                    <a:pt x="1476248" y="60706"/>
                  </a:lnTo>
                  <a:lnTo>
                    <a:pt x="1476248" y="58801"/>
                  </a:lnTo>
                  <a:close/>
                </a:path>
                <a:path w="1615440" h="127000">
                  <a:moveTo>
                    <a:pt x="1487424" y="0"/>
                  </a:moveTo>
                  <a:lnTo>
                    <a:pt x="1488313" y="127000"/>
                  </a:lnTo>
                  <a:lnTo>
                    <a:pt x="1604171" y="68199"/>
                  </a:lnTo>
                  <a:lnTo>
                    <a:pt x="1500632" y="68199"/>
                  </a:lnTo>
                  <a:lnTo>
                    <a:pt x="1500632" y="62484"/>
                  </a:lnTo>
                  <a:lnTo>
                    <a:pt x="1614415" y="62484"/>
                  </a:lnTo>
                  <a:lnTo>
                    <a:pt x="1610544" y="60579"/>
                  </a:lnTo>
                  <a:lnTo>
                    <a:pt x="1500632" y="60579"/>
                  </a:lnTo>
                  <a:lnTo>
                    <a:pt x="1500504" y="58674"/>
                  </a:lnTo>
                  <a:lnTo>
                    <a:pt x="1606672" y="58674"/>
                  </a:lnTo>
                  <a:lnTo>
                    <a:pt x="1487424" y="0"/>
                  </a:lnTo>
                  <a:close/>
                </a:path>
                <a:path w="1615440" h="127000">
                  <a:moveTo>
                    <a:pt x="1487861" y="62484"/>
                  </a:moveTo>
                  <a:lnTo>
                    <a:pt x="1485900" y="62484"/>
                  </a:lnTo>
                  <a:lnTo>
                    <a:pt x="1485900" y="68199"/>
                  </a:lnTo>
                  <a:lnTo>
                    <a:pt x="1487901" y="68199"/>
                  </a:lnTo>
                  <a:lnTo>
                    <a:pt x="1487861" y="62484"/>
                  </a:lnTo>
                  <a:close/>
                </a:path>
                <a:path w="1615440" h="127000">
                  <a:moveTo>
                    <a:pt x="1614415" y="62484"/>
                  </a:moveTo>
                  <a:lnTo>
                    <a:pt x="1500632" y="62484"/>
                  </a:lnTo>
                  <a:lnTo>
                    <a:pt x="1500632" y="68199"/>
                  </a:lnTo>
                  <a:lnTo>
                    <a:pt x="1604171" y="68199"/>
                  </a:lnTo>
                  <a:lnTo>
                    <a:pt x="1614932" y="62738"/>
                  </a:lnTo>
                  <a:lnTo>
                    <a:pt x="1614415" y="62484"/>
                  </a:lnTo>
                  <a:close/>
                </a:path>
                <a:path w="1615440" h="127000">
                  <a:moveTo>
                    <a:pt x="1487834" y="58674"/>
                  </a:moveTo>
                  <a:lnTo>
                    <a:pt x="1485773" y="58674"/>
                  </a:lnTo>
                  <a:lnTo>
                    <a:pt x="1485773" y="60579"/>
                  </a:lnTo>
                  <a:lnTo>
                    <a:pt x="1487848" y="60579"/>
                  </a:lnTo>
                  <a:lnTo>
                    <a:pt x="1487834" y="58674"/>
                  </a:lnTo>
                  <a:close/>
                </a:path>
                <a:path w="1615440" h="127000">
                  <a:moveTo>
                    <a:pt x="1606672" y="58674"/>
                  </a:moveTo>
                  <a:lnTo>
                    <a:pt x="1500504" y="58674"/>
                  </a:lnTo>
                  <a:lnTo>
                    <a:pt x="1500632" y="60579"/>
                  </a:lnTo>
                  <a:lnTo>
                    <a:pt x="1610544" y="60579"/>
                  </a:lnTo>
                  <a:lnTo>
                    <a:pt x="1606672" y="586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282618" y="2465855"/>
              <a:ext cx="1491962" cy="22430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505957" y="2467104"/>
              <a:ext cx="1043994" cy="26147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5322547" y="2487797"/>
              <a:ext cx="1415892" cy="133977"/>
            </a:xfrm>
            <a:prstGeom prst="rect">
              <a:avLst/>
            </a:prstGeom>
            <a:solidFill>
              <a:srgbClr val="DDD9C3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19526" rIns="0" bIns="0" rtlCol="0">
              <a:spAutoFit/>
            </a:bodyPr>
            <a:lstStyle/>
            <a:p>
              <a:pPr marL="245745" defTabSz="685800">
                <a:spcBef>
                  <a:spcPts val="153"/>
                </a:spcBef>
              </a:pPr>
              <a:r>
                <a:rPr sz="675" i="1" spc="11" dirty="0">
                  <a:solidFill>
                    <a:srgbClr val="333E47"/>
                  </a:solidFill>
                  <a:latin typeface="Calibri"/>
                  <a:cs typeface="Calibri"/>
                </a:rPr>
                <a:t>GOVERNANCE</a:t>
              </a:r>
              <a:r>
                <a:rPr sz="675" i="1" spc="4" dirty="0">
                  <a:solidFill>
                    <a:srgbClr val="333E47"/>
                  </a:solidFill>
                  <a:latin typeface="Calibri"/>
                  <a:cs typeface="Calibri"/>
                </a:rPr>
                <a:t> </a:t>
              </a:r>
              <a:r>
                <a:rPr sz="675" i="1" spc="23" dirty="0">
                  <a:solidFill>
                    <a:srgbClr val="333E47"/>
                  </a:solidFill>
                  <a:latin typeface="Calibri"/>
                  <a:cs typeface="Calibri"/>
                </a:rPr>
                <a:t>STEPS</a:t>
              </a:r>
              <a:endParaRPr sz="675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245720" y="2015398"/>
              <a:ext cx="117837" cy="11244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5229704" y="2181534"/>
              <a:ext cx="247795" cy="223261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marR="3810" indent="17145" defTabSz="685800">
                <a:spcBef>
                  <a:spcPts val="75"/>
                </a:spcBef>
              </a:pPr>
              <a:r>
                <a:rPr sz="638" b="1" spc="19" dirty="0">
                  <a:solidFill>
                    <a:srgbClr val="333E47"/>
                  </a:solidFill>
                  <a:latin typeface="Tahoma"/>
                  <a:cs typeface="Tahoma"/>
                </a:rPr>
                <a:t>Oct  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4" dirty="0">
                  <a:solidFill>
                    <a:srgbClr val="333E47"/>
                  </a:solidFill>
                  <a:latin typeface="Tahoma"/>
                  <a:cs typeface="Tahoma"/>
                </a:rPr>
                <a:t>0</a:t>
              </a:r>
              <a:r>
                <a:rPr sz="638" b="1" spc="-41" dirty="0">
                  <a:solidFill>
                    <a:srgbClr val="333E47"/>
                  </a:solidFill>
                  <a:latin typeface="Tahoma"/>
                  <a:cs typeface="Tahoma"/>
                </a:rPr>
                <a:t>2</a:t>
              </a:r>
              <a:r>
                <a:rPr sz="638" b="1" spc="8" dirty="0">
                  <a:solidFill>
                    <a:srgbClr val="333E47"/>
                  </a:solidFill>
                  <a:latin typeface="Tahoma"/>
                  <a:cs typeface="Tahoma"/>
                </a:rPr>
                <a:t>5</a:t>
              </a:r>
              <a:endParaRPr sz="638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7313428" y="2450950"/>
              <a:ext cx="807698" cy="34584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7326437" y="2444821"/>
              <a:ext cx="781699" cy="39650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7346346" y="2465834"/>
              <a:ext cx="746630" cy="274384"/>
            </a:xfrm>
            <a:prstGeom prst="rect">
              <a:avLst/>
            </a:prstGeom>
            <a:solidFill>
              <a:srgbClr val="450469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19526" rIns="0" bIns="0" rtlCol="0">
              <a:spAutoFit/>
            </a:bodyPr>
            <a:lstStyle/>
            <a:p>
              <a:pPr marL="95250" defTabSz="685800">
                <a:spcBef>
                  <a:spcPts val="153"/>
                </a:spcBef>
              </a:pPr>
              <a:r>
                <a:rPr sz="675" i="1" spc="15" dirty="0">
                  <a:solidFill>
                    <a:srgbClr val="FFFFFF"/>
                  </a:solidFill>
                  <a:latin typeface="Calibri"/>
                  <a:cs typeface="Calibri"/>
                </a:rPr>
                <a:t>GOV</a:t>
              </a:r>
              <a:r>
                <a:rPr sz="675" i="1" dirty="0">
                  <a:solidFill>
                    <a:srgbClr val="FFFFFF"/>
                  </a:solidFill>
                  <a:latin typeface="Calibri"/>
                  <a:cs typeface="Calibri"/>
                </a:rPr>
                <a:t> REVIEW</a:t>
              </a:r>
              <a:endParaRPr sz="675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66675" defTabSz="685800">
                <a:spcBef>
                  <a:spcPts val="172"/>
                </a:spcBef>
              </a:pPr>
              <a:r>
                <a:rPr sz="675" i="1" spc="15" dirty="0">
                  <a:solidFill>
                    <a:srgbClr val="FFFFFF"/>
                  </a:solidFill>
                  <a:latin typeface="Calibri"/>
                  <a:cs typeface="Calibri"/>
                </a:rPr>
                <a:t>Jan26 </a:t>
              </a:r>
              <a:r>
                <a:rPr sz="675" i="1" spc="-15" dirty="0">
                  <a:solidFill>
                    <a:srgbClr val="FFFFFF"/>
                  </a:solidFill>
                  <a:latin typeface="Calibri"/>
                  <a:cs typeface="Calibri"/>
                </a:rPr>
                <a:t>–</a:t>
              </a:r>
              <a:r>
                <a:rPr sz="675" i="1" spc="-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675" i="1" spc="19" dirty="0">
                  <a:solidFill>
                    <a:srgbClr val="FFFFFF"/>
                  </a:solidFill>
                  <a:latin typeface="Calibri"/>
                  <a:cs typeface="Calibri"/>
                </a:rPr>
                <a:t>Feb26</a:t>
              </a:r>
              <a:endParaRPr sz="675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908014" y="4613168"/>
              <a:ext cx="1072550" cy="49560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882045" y="4614406"/>
              <a:ext cx="1149161" cy="52909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948506" y="4634953"/>
              <a:ext cx="996048" cy="410794"/>
            </a:xfrm>
            <a:prstGeom prst="rect">
              <a:avLst/>
            </a:prstGeom>
            <a:solidFill>
              <a:srgbClr val="DDD9C3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5715" rIns="0" bIns="0" rtlCol="0">
              <a:spAutoFit/>
            </a:bodyPr>
            <a:lstStyle/>
            <a:p>
              <a:pPr marL="24288" marR="20479" indent="-1429" algn="ctr" defTabSz="685800">
                <a:lnSpc>
                  <a:spcPts val="982"/>
                </a:lnSpc>
                <a:spcBef>
                  <a:spcPts val="45"/>
                </a:spcBef>
              </a:pPr>
              <a:r>
                <a:rPr sz="675" i="1" spc="4" dirty="0">
                  <a:solidFill>
                    <a:srgbClr val="333E47"/>
                  </a:solidFill>
                  <a:latin typeface="Calibri"/>
                  <a:cs typeface="Calibri"/>
                </a:rPr>
                <a:t>NDA </a:t>
              </a:r>
              <a:r>
                <a:rPr sz="675" i="1" spc="11" dirty="0">
                  <a:solidFill>
                    <a:srgbClr val="333E47"/>
                  </a:solidFill>
                  <a:latin typeface="Calibri"/>
                  <a:cs typeface="Calibri"/>
                </a:rPr>
                <a:t>Business </a:t>
              </a:r>
              <a:r>
                <a:rPr sz="675" i="1" spc="23" dirty="0">
                  <a:solidFill>
                    <a:srgbClr val="333E47"/>
                  </a:solidFill>
                  <a:latin typeface="Calibri"/>
                  <a:cs typeface="Calibri"/>
                </a:rPr>
                <a:t>Plan  </a:t>
              </a:r>
              <a:r>
                <a:rPr sz="675" i="1" spc="11" dirty="0">
                  <a:solidFill>
                    <a:srgbClr val="333E47"/>
                  </a:solidFill>
                  <a:latin typeface="Calibri"/>
                  <a:cs typeface="Calibri"/>
                </a:rPr>
                <a:t>Consultation</a:t>
              </a:r>
              <a:r>
                <a:rPr sz="675" i="1" spc="-23" dirty="0">
                  <a:solidFill>
                    <a:srgbClr val="333E47"/>
                  </a:solidFill>
                  <a:latin typeface="Calibri"/>
                  <a:cs typeface="Calibri"/>
                </a:rPr>
                <a:t> </a:t>
              </a:r>
              <a:r>
                <a:rPr sz="675" i="1" spc="11" dirty="0">
                  <a:solidFill>
                    <a:srgbClr val="333E47"/>
                  </a:solidFill>
                  <a:latin typeface="Calibri"/>
                  <a:cs typeface="Calibri"/>
                </a:rPr>
                <a:t>10/03/25</a:t>
              </a:r>
              <a:endParaRPr sz="675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 defTabSz="685800">
                <a:spcBef>
                  <a:spcPts val="101"/>
                </a:spcBef>
              </a:pPr>
              <a:r>
                <a:rPr sz="675" i="1" spc="-15" dirty="0">
                  <a:solidFill>
                    <a:srgbClr val="333E47"/>
                  </a:solidFill>
                  <a:latin typeface="Calibri"/>
                  <a:cs typeface="Calibri"/>
                </a:rPr>
                <a:t>–</a:t>
              </a:r>
              <a:r>
                <a:rPr sz="675" i="1" spc="19" dirty="0">
                  <a:solidFill>
                    <a:srgbClr val="333E47"/>
                  </a:solidFill>
                  <a:latin typeface="Calibri"/>
                  <a:cs typeface="Calibri"/>
                </a:rPr>
                <a:t> </a:t>
              </a:r>
              <a:r>
                <a:rPr sz="675" i="1" spc="11" dirty="0">
                  <a:solidFill>
                    <a:srgbClr val="333E47"/>
                  </a:solidFill>
                  <a:latin typeface="Calibri"/>
                  <a:cs typeface="Calibri"/>
                </a:rPr>
                <a:t>22/04/25</a:t>
              </a:r>
              <a:endParaRPr sz="675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1944315" y="2126191"/>
              <a:ext cx="0" cy="2509073"/>
            </a:xfrm>
            <a:custGeom>
              <a:avLst/>
              <a:gdLst/>
              <a:ahLst/>
              <a:cxnLst/>
              <a:rect l="l" t="t" r="r" b="b"/>
              <a:pathLst>
                <a:path h="3086100">
                  <a:moveTo>
                    <a:pt x="0" y="308573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2224682" y="4613168"/>
              <a:ext cx="1072549" cy="49560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2274024" y="4614406"/>
              <a:ext cx="995928" cy="52909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2264826" y="4634953"/>
              <a:ext cx="996048" cy="395781"/>
            </a:xfrm>
            <a:prstGeom prst="rect">
              <a:avLst/>
            </a:prstGeom>
            <a:solidFill>
              <a:srgbClr val="DDD9C3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20003" rIns="0" bIns="0" rtlCol="0">
              <a:spAutoFit/>
            </a:bodyPr>
            <a:lstStyle/>
            <a:p>
              <a:pPr algn="ctr" defTabSz="685800">
                <a:spcBef>
                  <a:spcPts val="158"/>
                </a:spcBef>
              </a:pPr>
              <a:r>
                <a:rPr sz="675" i="1" spc="4" dirty="0">
                  <a:solidFill>
                    <a:srgbClr val="333E47"/>
                  </a:solidFill>
                  <a:latin typeface="Calibri"/>
                  <a:cs typeface="Calibri"/>
                </a:rPr>
                <a:t>NDA </a:t>
              </a:r>
              <a:r>
                <a:rPr sz="675" i="1" spc="11" dirty="0">
                  <a:solidFill>
                    <a:srgbClr val="333E47"/>
                  </a:solidFill>
                  <a:latin typeface="Calibri"/>
                  <a:cs typeface="Calibri"/>
                </a:rPr>
                <a:t>Business</a:t>
              </a:r>
              <a:r>
                <a:rPr sz="675" i="1" spc="-19" dirty="0">
                  <a:solidFill>
                    <a:srgbClr val="333E47"/>
                  </a:solidFill>
                  <a:latin typeface="Calibri"/>
                  <a:cs typeface="Calibri"/>
                </a:rPr>
                <a:t> </a:t>
              </a:r>
              <a:r>
                <a:rPr sz="675" i="1" spc="23" dirty="0">
                  <a:solidFill>
                    <a:srgbClr val="333E47"/>
                  </a:solidFill>
                  <a:latin typeface="Calibri"/>
                  <a:cs typeface="Calibri"/>
                </a:rPr>
                <a:t>Plan</a:t>
              </a:r>
              <a:endParaRPr sz="675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91916" marR="85725" algn="ctr" defTabSz="685800">
                <a:lnSpc>
                  <a:spcPct val="120000"/>
                </a:lnSpc>
                <a:spcBef>
                  <a:spcPts val="8"/>
                </a:spcBef>
              </a:pPr>
              <a:r>
                <a:rPr sz="675" i="1" spc="15" dirty="0">
                  <a:solidFill>
                    <a:srgbClr val="333E47"/>
                  </a:solidFill>
                  <a:latin typeface="Calibri"/>
                  <a:cs typeface="Calibri"/>
                </a:rPr>
                <a:t>Publication </a:t>
              </a:r>
              <a:r>
                <a:rPr sz="675" i="1" spc="-19" dirty="0">
                  <a:solidFill>
                    <a:srgbClr val="333E47"/>
                  </a:solidFill>
                  <a:latin typeface="Calibri"/>
                  <a:cs typeface="Calibri"/>
                </a:rPr>
                <a:t>w/c</a:t>
              </a:r>
              <a:r>
                <a:rPr sz="675" i="1" spc="-49" dirty="0">
                  <a:solidFill>
                    <a:srgbClr val="333E47"/>
                  </a:solidFill>
                  <a:latin typeface="Calibri"/>
                  <a:cs typeface="Calibri"/>
                </a:rPr>
                <a:t> </a:t>
              </a:r>
              <a:r>
                <a:rPr sz="675" i="1" spc="30" dirty="0">
                  <a:solidFill>
                    <a:srgbClr val="333E47"/>
                  </a:solidFill>
                  <a:latin typeface="Calibri"/>
                  <a:cs typeface="Calibri"/>
                </a:rPr>
                <a:t>2</a:t>
              </a:r>
              <a:r>
                <a:rPr sz="675" i="1" spc="45" baseline="27777" dirty="0">
                  <a:solidFill>
                    <a:srgbClr val="333E47"/>
                  </a:solidFill>
                  <a:latin typeface="Calibri"/>
                  <a:cs typeface="Calibri"/>
                </a:rPr>
                <a:t>nd  </a:t>
              </a:r>
              <a:r>
                <a:rPr sz="675" i="1" dirty="0">
                  <a:solidFill>
                    <a:srgbClr val="333E47"/>
                  </a:solidFill>
                  <a:latin typeface="Calibri"/>
                  <a:cs typeface="Calibri"/>
                </a:rPr>
                <a:t>June</a:t>
              </a:r>
              <a:endParaRPr sz="675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34260C37-A1C8-67C5-D7A7-C8E8132DCCBB}"/>
                </a:ext>
              </a:extLst>
            </p:cNvPr>
            <p:cNvCxnSpPr>
              <a:cxnSpLocks/>
            </p:cNvCxnSpPr>
            <p:nvPr/>
          </p:nvCxnSpPr>
          <p:spPr>
            <a:xfrm>
              <a:off x="3252247" y="1244814"/>
              <a:ext cx="0" cy="722261"/>
            </a:xfrm>
            <a:prstGeom prst="straightConnector1">
              <a:avLst/>
            </a:prstGeom>
            <a:ln w="15875">
              <a:solidFill>
                <a:srgbClr val="0A1A2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0B79D76-42A9-C4CE-73B7-4C50C16611CB}"/>
                </a:ext>
              </a:extLst>
            </p:cNvPr>
            <p:cNvCxnSpPr>
              <a:cxnSpLocks/>
            </p:cNvCxnSpPr>
            <p:nvPr/>
          </p:nvCxnSpPr>
          <p:spPr>
            <a:xfrm>
              <a:off x="6896095" y="1060505"/>
              <a:ext cx="13635" cy="906570"/>
            </a:xfrm>
            <a:prstGeom prst="straightConnector1">
              <a:avLst/>
            </a:prstGeom>
            <a:ln w="158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7ED8693B-B8F8-FA09-8987-D41ADAE21B4E}"/>
              </a:ext>
            </a:extLst>
          </p:cNvPr>
          <p:cNvSpPr txBox="1"/>
          <p:nvPr/>
        </p:nvSpPr>
        <p:spPr>
          <a:xfrm>
            <a:off x="5213218" y="3685177"/>
            <a:ext cx="3618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2D050"/>
                </a:solidFill>
              </a:rPr>
              <a:t>We’ve had significant input in development of our draft – from both our Regulators and from </a:t>
            </a:r>
            <a:r>
              <a:rPr lang="en-GB" b="1" dirty="0" err="1">
                <a:solidFill>
                  <a:srgbClr val="92D050"/>
                </a:solidFill>
              </a:rPr>
              <a:t>Nuleaf</a:t>
            </a:r>
            <a:r>
              <a:rPr lang="en-GB" b="1" dirty="0">
                <a:solidFill>
                  <a:srgbClr val="92D050"/>
                </a:solidFill>
              </a:rPr>
              <a:t> – thankyou!</a:t>
            </a:r>
          </a:p>
        </p:txBody>
      </p:sp>
      <p:sp>
        <p:nvSpPr>
          <p:cNvPr id="113" name="Text Placeholder 8">
            <a:extLst>
              <a:ext uri="{FF2B5EF4-FFF2-40B4-BE49-F238E27FC236}">
                <a16:creationId xmlns:a16="http://schemas.microsoft.com/office/drawing/2014/main" id="{7238CF25-44F3-4722-2012-E1A296F67D71}"/>
              </a:ext>
            </a:extLst>
          </p:cNvPr>
          <p:cNvSpPr txBox="1">
            <a:spLocks/>
          </p:cNvSpPr>
          <p:nvPr/>
        </p:nvSpPr>
        <p:spPr>
          <a:xfrm>
            <a:off x="290598" y="419219"/>
            <a:ext cx="2301978" cy="90656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42900">
              <a:defRPr>
                <a:latin typeface="+mn-lt"/>
                <a:ea typeface="+mn-ea"/>
                <a:cs typeface="+mn-cs"/>
              </a:defRPr>
            </a:lvl2pPr>
            <a:lvl3pPr marL="685800">
              <a:defRPr>
                <a:latin typeface="+mn-lt"/>
                <a:ea typeface="+mn-ea"/>
                <a:cs typeface="+mn-cs"/>
              </a:defRPr>
            </a:lvl3pPr>
            <a:lvl4pPr marL="1028700">
              <a:defRPr>
                <a:latin typeface="+mn-lt"/>
                <a:ea typeface="+mn-ea"/>
                <a:cs typeface="+mn-cs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2400" b="1" kern="0" dirty="0">
                <a:solidFill>
                  <a:schemeClr val="accent3"/>
                </a:solidFill>
              </a:rPr>
              <a:t>Strategy 5 timeline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25154-1941-5695-9DD3-8BB87CE33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24601DF-17BB-C652-9147-D11BF7BE9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160760"/>
            <a:ext cx="3159499" cy="117024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Delivering a Strategic Approach to UK Nuclear Decommissioning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DF4A75-D03C-CBBE-5D41-F37043499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99" y="3527257"/>
            <a:ext cx="3159499" cy="1035316"/>
          </a:xfrm>
        </p:spPr>
        <p:txBody>
          <a:bodyPr>
            <a:normAutofit/>
          </a:bodyPr>
          <a:lstStyle/>
          <a:p>
            <a:r>
              <a:rPr lang="en-GB" sz="1600" dirty="0"/>
              <a:t>Dr Juliet Long FIEMA </a:t>
            </a:r>
            <a:r>
              <a:rPr lang="en-GB" sz="1600" dirty="0" err="1"/>
              <a:t>CEnv</a:t>
            </a:r>
            <a:endParaRPr lang="en-GB" sz="1600" dirty="0"/>
          </a:p>
          <a:p>
            <a:r>
              <a:rPr lang="en-GB" sz="1200" dirty="0"/>
              <a:t>NDA Chief Strategist – Site Decommissioning &amp; Remediation</a:t>
            </a:r>
          </a:p>
          <a:p>
            <a:r>
              <a:rPr lang="en-GB" sz="1200" dirty="0" err="1"/>
              <a:t>Nuleaf</a:t>
            </a:r>
            <a:r>
              <a:rPr lang="en-GB" sz="1200" dirty="0"/>
              <a:t> Annual Gathering, 10 June 2025</a:t>
            </a:r>
          </a:p>
        </p:txBody>
      </p:sp>
      <p:pic>
        <p:nvPicPr>
          <p:cNvPr id="32" name="Picture Placeholder 31" descr="A collage of different images&#10;&#10;Description automatically generated">
            <a:extLst>
              <a:ext uri="{FF2B5EF4-FFF2-40B4-BE49-F238E27FC236}">
                <a16:creationId xmlns:a16="http://schemas.microsoft.com/office/drawing/2014/main" id="{971ED015-3356-F29C-A5BE-8969146FD14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96" y="407624"/>
            <a:ext cx="5373191" cy="4735876"/>
          </a:xfrm>
        </p:spPr>
      </p:pic>
    </p:spTree>
    <p:extLst>
      <p:ext uri="{BB962C8B-B14F-4D97-AF65-F5344CB8AC3E}">
        <p14:creationId xmlns:p14="http://schemas.microsoft.com/office/powerpoint/2010/main" val="50993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95C8C6-8F2F-EB50-36D8-BCDF6C5F5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99" y="516801"/>
            <a:ext cx="3536885" cy="346800"/>
          </a:xfrm>
        </p:spPr>
        <p:txBody>
          <a:bodyPr/>
          <a:lstStyle/>
          <a:p>
            <a:r>
              <a:rPr lang="en-GB" dirty="0"/>
              <a:t>The UK nuclear legacy </a:t>
            </a:r>
          </a:p>
        </p:txBody>
      </p:sp>
      <p:pic>
        <p:nvPicPr>
          <p:cNvPr id="3" name="Picture 2" descr="A diagram of a timeline&#10;&#10;AI-generated content may be incorrect.">
            <a:extLst>
              <a:ext uri="{FF2B5EF4-FFF2-40B4-BE49-F238E27FC236}">
                <a16:creationId xmlns:a16="http://schemas.microsoft.com/office/drawing/2014/main" id="{1051C6E9-F5A5-DA03-452B-540E37D55B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22" y="1294150"/>
            <a:ext cx="8626078" cy="37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7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E9AD72-19F8-F2B9-D4CF-EAFC9DEF07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16801"/>
            <a:ext cx="6540300" cy="346800"/>
          </a:xfrm>
        </p:spPr>
        <p:txBody>
          <a:bodyPr/>
          <a:lstStyle/>
          <a:p>
            <a:r>
              <a:rPr lang="en-GB" dirty="0"/>
              <a:t>20 years of nuclear decommissioning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F85BEA-2610-74C0-E0F4-A992597DA8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4722813"/>
            <a:ext cx="385762" cy="274637"/>
          </a:xfrm>
        </p:spPr>
        <p:txBody>
          <a:bodyPr/>
          <a:lstStyle/>
          <a:p>
            <a:fld id="{A84FC06A-DE6C-F044-AB40-D39F51B41D1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diagram of a company's company's company's company's company's company's company's company's company's company's company's company'&#10;&#10;AI-generated content may be incorrect.">
            <a:extLst>
              <a:ext uri="{FF2B5EF4-FFF2-40B4-BE49-F238E27FC236}">
                <a16:creationId xmlns:a16="http://schemas.microsoft.com/office/drawing/2014/main" id="{4C53DEC0-E61B-68C0-7739-A6059DEEEE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2995"/>
            <a:ext cx="9144000" cy="4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5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8EEB5-06C6-D936-5706-C07C5974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452004-A2CF-741E-AA66-29BAF8056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16801"/>
            <a:ext cx="5200554" cy="346800"/>
          </a:xfrm>
        </p:spPr>
        <p:txBody>
          <a:bodyPr/>
          <a:lstStyle/>
          <a:p>
            <a:r>
              <a:rPr lang="en-GB" dirty="0"/>
              <a:t>Delivering strategic milestones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454CA-2FA5-F54E-F2AC-467A25BC44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4722813"/>
            <a:ext cx="385762" cy="274637"/>
          </a:xfrm>
        </p:spPr>
        <p:txBody>
          <a:bodyPr/>
          <a:lstStyle/>
          <a:p>
            <a:fld id="{A84FC06A-DE6C-F044-AB40-D39F51B41D1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A close-up of a timeline&#10;&#10;AI-generated content may be incorrect.">
            <a:extLst>
              <a:ext uri="{FF2B5EF4-FFF2-40B4-BE49-F238E27FC236}">
                <a16:creationId xmlns:a16="http://schemas.microsoft.com/office/drawing/2014/main" id="{82AAA2A9-6973-6696-5CBB-7794F7A45A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8012"/>
            <a:ext cx="9144000" cy="34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0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B613A-7E4A-E8B6-5254-AA8761D23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D3151C-28D9-5A94-D583-B757B2273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99" y="516801"/>
            <a:ext cx="8054775" cy="346800"/>
          </a:xfrm>
        </p:spPr>
        <p:txBody>
          <a:bodyPr/>
          <a:lstStyle/>
          <a:p>
            <a:r>
              <a:rPr lang="en-GB" dirty="0"/>
              <a:t>Our focus on communities, skills and engagement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C2EC9D-6C0B-B86B-62FE-AE419A1345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4722813"/>
            <a:ext cx="385762" cy="274637"/>
          </a:xfrm>
        </p:spPr>
        <p:txBody>
          <a:bodyPr/>
          <a:lstStyle/>
          <a:p>
            <a:fld id="{A84FC06A-DE6C-F044-AB40-D39F51B41D1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A diagram of a company&#10;&#10;AI-generated content may be incorrect.">
            <a:extLst>
              <a:ext uri="{FF2B5EF4-FFF2-40B4-BE49-F238E27FC236}">
                <a16:creationId xmlns:a16="http://schemas.microsoft.com/office/drawing/2014/main" id="{6AE8865D-62E0-5AAD-A305-29918D94C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153"/>
            <a:ext cx="9144000" cy="34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73905-2A72-195A-C045-4C66033A5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78BC09-F69D-E117-C2A6-D895EED43B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16801"/>
            <a:ext cx="4387338" cy="346800"/>
          </a:xfrm>
        </p:spPr>
        <p:txBody>
          <a:bodyPr/>
          <a:lstStyle/>
          <a:p>
            <a:r>
              <a:rPr lang="en-GB" dirty="0"/>
              <a:t>Looking to the future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6DBCB6-E880-E205-3E8E-2B401B0AD0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4722813"/>
            <a:ext cx="385762" cy="274637"/>
          </a:xfrm>
        </p:spPr>
        <p:txBody>
          <a:bodyPr/>
          <a:lstStyle/>
          <a:p>
            <a:fld id="{A84FC06A-DE6C-F044-AB40-D39F51B41D1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A diagram of a city&#10;&#10;AI-generated content may be incorrect.">
            <a:extLst>
              <a:ext uri="{FF2B5EF4-FFF2-40B4-BE49-F238E27FC236}">
                <a16:creationId xmlns:a16="http://schemas.microsoft.com/office/drawing/2014/main" id="{BB49C9F7-D932-7BBE-8507-D80563BC2C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0693"/>
            <a:ext cx="9144000" cy="36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2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199C1B3-E9EC-46E9-E33B-2CE6A4E9F18E}"/>
              </a:ext>
            </a:extLst>
          </p:cNvPr>
          <p:cNvGrpSpPr/>
          <p:nvPr/>
        </p:nvGrpSpPr>
        <p:grpSpPr>
          <a:xfrm>
            <a:off x="0" y="1000806"/>
            <a:ext cx="7362334" cy="3476926"/>
            <a:chOff x="0" y="1132781"/>
            <a:chExt cx="6664750" cy="32576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439670-0D9C-7976-C0D9-3CBCC7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0170" y="2832571"/>
              <a:ext cx="1030463" cy="14761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83DAF8C-853F-6D6E-C6B0-C8F9CD550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44722"/>
              <a:ext cx="6664750" cy="5650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CDE777-0E48-AF27-8E17-9C78077CEB2E}"/>
                </a:ext>
              </a:extLst>
            </p:cNvPr>
            <p:cNvSpPr txBox="1"/>
            <p:nvPr/>
          </p:nvSpPr>
          <p:spPr>
            <a:xfrm>
              <a:off x="1113081" y="2560603"/>
              <a:ext cx="517467" cy="2616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2006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C52B15-C5D1-5CFC-7AB2-0A4765EA9574}"/>
                </a:ext>
              </a:extLst>
            </p:cNvPr>
            <p:cNvSpPr txBox="1"/>
            <p:nvPr/>
          </p:nvSpPr>
          <p:spPr>
            <a:xfrm>
              <a:off x="2313447" y="2560603"/>
              <a:ext cx="517185" cy="2616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2011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2E6D3F-1CBE-F1B4-8B46-B545019BF78C}"/>
                </a:ext>
              </a:extLst>
            </p:cNvPr>
            <p:cNvSpPr txBox="1"/>
            <p:nvPr/>
          </p:nvSpPr>
          <p:spPr>
            <a:xfrm>
              <a:off x="3836993" y="2560603"/>
              <a:ext cx="517184" cy="2616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2016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325D26-8556-C729-F44F-D273AB2B0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015" y="1226661"/>
              <a:ext cx="1584133" cy="11385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433115-01B1-1425-A044-9CE3F90DC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5062" y="1132781"/>
              <a:ext cx="1055503" cy="127740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1FB30E-67AB-1009-C9AE-26CA19303E73}"/>
                </a:ext>
              </a:extLst>
            </p:cNvPr>
            <p:cNvSpPr txBox="1"/>
            <p:nvPr/>
          </p:nvSpPr>
          <p:spPr>
            <a:xfrm>
              <a:off x="5464384" y="2531233"/>
              <a:ext cx="517467" cy="2616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/>
                <a:t>2021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A81A35-3733-69E3-DD96-0F3A02044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4980" y="2916775"/>
              <a:ext cx="1030463" cy="147360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79237A-2F43-201E-CD70-52A11B7AEF92}"/>
              </a:ext>
            </a:extLst>
          </p:cNvPr>
          <p:cNvGrpSpPr/>
          <p:nvPr/>
        </p:nvGrpSpPr>
        <p:grpSpPr>
          <a:xfrm>
            <a:off x="6941982" y="2493411"/>
            <a:ext cx="2349456" cy="984546"/>
            <a:chOff x="6673545" y="1948857"/>
            <a:chExt cx="2349456" cy="984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126BDA-106B-83E4-ED36-5E76B25E0AEA}"/>
                </a:ext>
              </a:extLst>
            </p:cNvPr>
            <p:cNvSpPr txBox="1"/>
            <p:nvPr/>
          </p:nvSpPr>
          <p:spPr>
            <a:xfrm>
              <a:off x="6673545" y="2410183"/>
              <a:ext cx="2349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fontAlgn="base">
                <a:spcBef>
                  <a:spcPct val="0"/>
                </a:spcBef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Strategy 5 due for publication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8C52AF-A903-4D7F-B99E-9F181DF442BA}"/>
                </a:ext>
              </a:extLst>
            </p:cNvPr>
            <p:cNvSpPr txBox="1"/>
            <p:nvPr/>
          </p:nvSpPr>
          <p:spPr>
            <a:xfrm>
              <a:off x="7493053" y="1948857"/>
              <a:ext cx="710440" cy="3385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2026</a:t>
              </a:r>
            </a:p>
          </p:txBody>
        </p:sp>
      </p:grp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2E03084-5FF4-369C-1688-68AC32579D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97" y="419220"/>
            <a:ext cx="8054775" cy="346800"/>
          </a:xfrm>
        </p:spPr>
        <p:txBody>
          <a:bodyPr/>
          <a:lstStyle/>
          <a:p>
            <a:r>
              <a:rPr lang="en-GB" dirty="0"/>
              <a:t>Our Strategy development / review timeline</a:t>
            </a:r>
          </a:p>
        </p:txBody>
      </p:sp>
    </p:spTree>
    <p:extLst>
      <p:ext uri="{BB962C8B-B14F-4D97-AF65-F5344CB8AC3E}">
        <p14:creationId xmlns:p14="http://schemas.microsoft.com/office/powerpoint/2010/main" val="106639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2BCB31-2C91-7D2B-3B55-8D6DD2B0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3CDA-9567-4E0D-BF35-A8CBA10BD5FE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DFCCAD-4272-CE17-9695-23EC7A4B2535}"/>
              </a:ext>
            </a:extLst>
          </p:cNvPr>
          <p:cNvSpPr/>
          <p:nvPr/>
        </p:nvSpPr>
        <p:spPr>
          <a:xfrm>
            <a:off x="0" y="0"/>
            <a:ext cx="6481937" cy="540060"/>
          </a:xfrm>
          <a:prstGeom prst="rect">
            <a:avLst/>
          </a:prstGeom>
          <a:solidFill>
            <a:schemeClr val="tx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Our Strategy 5 Context</a:t>
            </a:r>
            <a:endParaRPr lang="en-GB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16F364-D00E-7AA1-72EB-419481088E41}"/>
              </a:ext>
            </a:extLst>
          </p:cNvPr>
          <p:cNvSpPr/>
          <p:nvPr/>
        </p:nvSpPr>
        <p:spPr>
          <a:xfrm>
            <a:off x="4533573" y="4937925"/>
            <a:ext cx="450189" cy="205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81A8A0-1A3B-4ED9-B0A7-D2BBF751C122}"/>
              </a:ext>
            </a:extLst>
          </p:cNvPr>
          <p:cNvSpPr/>
          <p:nvPr/>
        </p:nvSpPr>
        <p:spPr>
          <a:xfrm>
            <a:off x="552214" y="678426"/>
            <a:ext cx="484701" cy="1022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Global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1AA634-B6E3-B781-43E9-554C07E0CDC2}"/>
              </a:ext>
            </a:extLst>
          </p:cNvPr>
          <p:cNvSpPr/>
          <p:nvPr/>
        </p:nvSpPr>
        <p:spPr>
          <a:xfrm>
            <a:off x="552214" y="1786690"/>
            <a:ext cx="484701" cy="10222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350" b="1" dirty="0">
                <a:latin typeface="Segoe UI" panose="020B0502040204020203" pitchFamily="34" charset="0"/>
                <a:cs typeface="Segoe UI" panose="020B0502040204020203" pitchFamily="34" charset="0"/>
              </a:rPr>
              <a:t>National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120C39-220D-8480-9C76-26510EC5BC18}"/>
              </a:ext>
            </a:extLst>
          </p:cNvPr>
          <p:cNvSpPr/>
          <p:nvPr/>
        </p:nvSpPr>
        <p:spPr>
          <a:xfrm>
            <a:off x="551410" y="2894954"/>
            <a:ext cx="484701" cy="102228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350" b="1" dirty="0">
                <a:latin typeface="Segoe UI" panose="020B0502040204020203" pitchFamily="34" charset="0"/>
                <a:cs typeface="Segoe UI" panose="020B0502040204020203" pitchFamily="34" charset="0"/>
              </a:rPr>
              <a:t>Sector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879BD3-0F23-A21B-387E-76CA43C358B2}"/>
              </a:ext>
            </a:extLst>
          </p:cNvPr>
          <p:cNvSpPr/>
          <p:nvPr/>
        </p:nvSpPr>
        <p:spPr>
          <a:xfrm>
            <a:off x="550606" y="4003218"/>
            <a:ext cx="484701" cy="10222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75" b="1" dirty="0">
                <a:latin typeface="Segoe UI" panose="020B0502040204020203" pitchFamily="34" charset="0"/>
                <a:cs typeface="Segoe UI" panose="020B0502040204020203" pitchFamily="34" charset="0"/>
              </a:rPr>
              <a:t>NDA Group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1609DD-49ED-3DC3-1A21-DA5D16CD5C68}"/>
              </a:ext>
            </a:extLst>
          </p:cNvPr>
          <p:cNvSpPr/>
          <p:nvPr/>
        </p:nvSpPr>
        <p:spPr>
          <a:xfrm>
            <a:off x="1244643" y="678426"/>
            <a:ext cx="7201267" cy="1022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Continued </a:t>
            </a:r>
            <a:r>
              <a:rPr lang="en-GB" sz="1013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conflict and tensions</a:t>
            </a: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specifically in Ukraine and the Middle-East.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Increasing frequency and severe impacts resulting from global warming (e.g. droughts).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climate change reduction targets and agreements.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Rapid population increases and urbanisation – </a:t>
            </a:r>
            <a:r>
              <a:rPr lang="en-GB" sz="1013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increasing clean energy demand</a:t>
            </a: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 rapidly increasing in capability at reduced costs.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64939B-7027-697D-A776-BD53C4A8A41B}"/>
              </a:ext>
            </a:extLst>
          </p:cNvPr>
          <p:cNvSpPr/>
          <p:nvPr/>
        </p:nvSpPr>
        <p:spPr>
          <a:xfrm>
            <a:off x="1244643" y="1786690"/>
            <a:ext cx="7201267" cy="1022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government </a:t>
            </a: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power.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Continued focus on energy security and net-zero targets.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Inflationary and public sector funding pressures</a:t>
            </a: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MPs in constituencies – new priorities?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53F0D6-0DBD-CA90-2EBE-80529E71E650}"/>
              </a:ext>
            </a:extLst>
          </p:cNvPr>
          <p:cNvSpPr/>
          <p:nvPr/>
        </p:nvSpPr>
        <p:spPr>
          <a:xfrm>
            <a:off x="1244643" y="2896573"/>
            <a:ext cx="7201267" cy="1022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Great British Nuclear established – </a:t>
            </a:r>
            <a:r>
              <a:rPr lang="en-GB" sz="1013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nuclear pace accelerating </a:t>
            </a:r>
            <a:r>
              <a:rPr lang="en-GB" sz="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GB" sz="75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Civil Nuclear Roadmap to 2050</a:t>
            </a:r>
            <a:r>
              <a:rPr lang="en-GB" sz="7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Nuclear Defence renaissance</a:t>
            </a: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submarines and warheads </a:t>
            </a:r>
            <a:r>
              <a:rPr lang="en-GB" sz="75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(Delivering the UK’s Nuclear Deterrent as a National Endeavour)</a:t>
            </a:r>
            <a:r>
              <a:rPr lang="en-GB" sz="1013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sz="1013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Growing ambition from Government for civil-defence collaboration.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Increasing competition for skills and resources</a:t>
            </a: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e.g. Moorside.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013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10286B-251D-542C-8EDF-D284EE4EC06F}"/>
              </a:ext>
            </a:extLst>
          </p:cNvPr>
          <p:cNvSpPr/>
          <p:nvPr/>
        </p:nvSpPr>
        <p:spPr>
          <a:xfrm>
            <a:off x="1244643" y="4018432"/>
            <a:ext cx="7201267" cy="1022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GB" sz="1013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013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 2 of OneNDA </a:t>
            </a: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embedding and optimising the culture/ways of working.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Updates to lifetime plans shifting costs and schedule up.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Near-term affordability challenges with Spending Review 24 – and impending Spending Review 25</a:t>
            </a: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1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Group Planning Capability development to scenario model and make long-term Group strategic decisions.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013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013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nstruction site with machinery and power lines&#10;&#10;Description automatically generated">
            <a:extLst>
              <a:ext uri="{FF2B5EF4-FFF2-40B4-BE49-F238E27FC236}">
                <a16:creationId xmlns:a16="http://schemas.microsoft.com/office/drawing/2014/main" id="{B2013FA0-F750-01BB-D6E0-05B8D1DC87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0" r="28251"/>
          <a:stretch/>
        </p:blipFill>
        <p:spPr>
          <a:xfrm>
            <a:off x="5957645" y="0"/>
            <a:ext cx="3186355" cy="5146694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F9EAFFDB-AB97-2086-3D1C-DA8552B61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15113" cy="648071"/>
          </a:xfrm>
          <a:solidFill>
            <a:srgbClr val="950909">
              <a:alpha val="80784"/>
            </a:srgbClr>
          </a:solidFill>
        </p:spPr>
        <p:txBody>
          <a:bodyPr/>
          <a:lstStyle/>
          <a:p>
            <a:r>
              <a:rPr lang="en-US" sz="2400" dirty="0"/>
              <a:t>Site Decommissioning &amp; Remediation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BE6A56-18BD-9739-F0E2-A559DB9042FF}"/>
              </a:ext>
            </a:extLst>
          </p:cNvPr>
          <p:cNvSpPr txBox="1"/>
          <p:nvPr/>
        </p:nvSpPr>
        <p:spPr>
          <a:xfrm>
            <a:off x="364067" y="944259"/>
            <a:ext cx="465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‘To decommission and remediate our designated sites, and release them for other uses’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7CC5D-0D8A-45D9-5D53-5057F220226A}"/>
              </a:ext>
            </a:extLst>
          </p:cNvPr>
          <p:cNvSpPr txBox="1"/>
          <p:nvPr/>
        </p:nvSpPr>
        <p:spPr>
          <a:xfrm>
            <a:off x="364067" y="1763695"/>
            <a:ext cx="4800600" cy="318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125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Group Estate Stewardship Strategy </a:t>
            </a: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including optimisation of estate use:</a:t>
            </a:r>
          </a:p>
          <a:p>
            <a:pPr marL="557213" lvl="1" indent="-214313" defTabSz="685800" fontAlgn="base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Ensuring we retain the fit-for-purpose infrastructure we need to support decommissioning.</a:t>
            </a:r>
          </a:p>
          <a:p>
            <a:pPr marL="557213" lvl="1" indent="-214313" defTabSz="685800" fontAlgn="base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Improving efficiency and resilience in our use of land and assets across the Group.</a:t>
            </a:r>
          </a:p>
          <a:p>
            <a:pPr marL="557213" lvl="1" indent="-214313" defTabSz="685800" fontAlgn="base">
              <a:spcBef>
                <a:spcPct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Enabling synergies with third-parties and credible opportunities for the future.</a:t>
            </a: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GB" sz="1125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4313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Group-wide approaches to: </a:t>
            </a:r>
          </a:p>
          <a:p>
            <a:pPr marL="671513" lvl="1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Prioritisation</a:t>
            </a: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focus from across the Group to fewer priorities</a:t>
            </a:r>
          </a:p>
          <a:p>
            <a:pPr marL="671513" lvl="1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Proportionality</a:t>
            </a: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including opportunities in the Planning regime and Proportionate Regulatory Controls (PRC)</a:t>
            </a:r>
          </a:p>
          <a:p>
            <a:pPr marL="671513" lvl="1" indent="-214313" defTabSz="685800"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25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End-States</a:t>
            </a:r>
            <a:r>
              <a:rPr lang="en-GB" sz="112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developing assumptions on preferred end-states and learning from initial applications for on-site disposal</a:t>
            </a:r>
          </a:p>
        </p:txBody>
      </p:sp>
    </p:spTree>
    <p:extLst>
      <p:ext uri="{BB962C8B-B14F-4D97-AF65-F5344CB8AC3E}">
        <p14:creationId xmlns:p14="http://schemas.microsoft.com/office/powerpoint/2010/main" val="1023403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DA">
      <a:dk1>
        <a:srgbClr val="000000"/>
      </a:dk1>
      <a:lt1>
        <a:srgbClr val="FFFFFF"/>
      </a:lt1>
      <a:dk2>
        <a:srgbClr val="333F48"/>
      </a:dk2>
      <a:lt2>
        <a:srgbClr val="83BD00"/>
      </a:lt2>
      <a:accent1>
        <a:srgbClr val="FF671F"/>
      </a:accent1>
      <a:accent2>
        <a:srgbClr val="00AFD7"/>
      </a:accent2>
      <a:accent3>
        <a:srgbClr val="F6BE00"/>
      </a:accent3>
      <a:accent4>
        <a:srgbClr val="A9431E"/>
      </a:accent4>
      <a:accent5>
        <a:srgbClr val="E30046"/>
      </a:accent5>
      <a:accent6>
        <a:srgbClr val="971B2F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CF54636-8765-4B3D-BBDD-25E01B8A126F}" vid="{559C468A-2D36-49B2-9FB7-0F194EE94990}"/>
    </a:ext>
  </a:extLst>
</a:theme>
</file>

<file path=ppt/theme/theme2.xml><?xml version="1.0" encoding="utf-8"?>
<a:theme xmlns:a="http://schemas.openxmlformats.org/drawingml/2006/main" name="1_NDA Powerpoint Template">
  <a:themeElements>
    <a:clrScheme name="NDA 1">
      <a:dk1>
        <a:sysClr val="windowText" lastClr="000000"/>
      </a:dk1>
      <a:lt1>
        <a:sysClr val="window" lastClr="FFFFFF"/>
      </a:lt1>
      <a:dk2>
        <a:srgbClr val="37424A"/>
      </a:dk2>
      <a:lt2>
        <a:srgbClr val="EEECE1"/>
      </a:lt2>
      <a:accent1>
        <a:srgbClr val="5E0D8B"/>
      </a:accent1>
      <a:accent2>
        <a:srgbClr val="007DA4"/>
      </a:accent2>
      <a:accent3>
        <a:srgbClr val="4C8B2B"/>
      </a:accent3>
      <a:accent4>
        <a:srgbClr val="9D162E"/>
      </a:accent4>
      <a:accent5>
        <a:srgbClr val="F9BE00"/>
      </a:accent5>
      <a:accent6>
        <a:srgbClr val="AD441D"/>
      </a:accent6>
      <a:hlink>
        <a:srgbClr val="0000FF"/>
      </a:hlink>
      <a:folHlink>
        <a:srgbClr val="800080"/>
      </a:folHlink>
    </a:clrScheme>
    <a:fontScheme name="NDA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9316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9316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rgbClr val="0083A9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anchor="ctr">
        <a:spAutoFit/>
      </a:bodyPr>
      <a:lstStyle>
        <a:defPPr eaLnBrk="1" hangingPunct="1">
          <a:spcBef>
            <a:spcPct val="0"/>
          </a:spcBef>
          <a:buFontTx/>
          <a:buNone/>
          <a:defRPr dirty="0">
            <a:solidFill>
              <a:schemeClr val="bg1"/>
            </a:solidFill>
            <a:latin typeface="Arial" charset="0"/>
          </a:defRPr>
        </a:defPPr>
      </a:lstStyle>
    </a:txDef>
  </a:objectDefaults>
  <a:extraClrSchemeLst>
    <a:extraClrScheme>
      <a:clrScheme name="ND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D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DA Powerpoint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83A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69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5460B0E5B7B4DB8171F8DFD03F41C" ma:contentTypeVersion="15" ma:contentTypeDescription="Create a new document." ma:contentTypeScope="" ma:versionID="3a70b95f7b021e5ed8759b82bc891c9c">
  <xsd:schema xmlns:xsd="http://www.w3.org/2001/XMLSchema" xmlns:xs="http://www.w3.org/2001/XMLSchema" xmlns:p="http://schemas.microsoft.com/office/2006/metadata/properties" xmlns:ns2="8361e8b8-df75-4cb5-ab88-db66a38dd3bd" xmlns:ns3="8438b821-0bbd-47bd-8453-448613961780" targetNamespace="http://schemas.microsoft.com/office/2006/metadata/properties" ma:root="true" ma:fieldsID="9f2d659c9088f7f9fd3fa61b9190271e" ns2:_="" ns3:_="">
    <xsd:import namespace="8361e8b8-df75-4cb5-ab88-db66a38dd3bd"/>
    <xsd:import namespace="8438b821-0bbd-47bd-8453-4486139617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1e8b8-df75-4cb5-ab88-db66a38dd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06bf4c4-4eb2-40f1-bc0e-6b8189d6f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8b821-0bbd-47bd-8453-44861396178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67c7465-1ba3-4586-818c-1900e4937469}" ma:internalName="TaxCatchAll" ma:showField="CatchAllData" ma:web="8438b821-0bbd-47bd-8453-4486139617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38b821-0bbd-47bd-8453-448613961780" xsi:nil="true"/>
    <lcf76f155ced4ddcb4097134ff3c332f xmlns="8361e8b8-df75-4cb5-ab88-db66a38dd3b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E85C81-20D9-4D4A-BED2-C5CB15FBC606}"/>
</file>

<file path=customXml/itemProps2.xml><?xml version="1.0" encoding="utf-8"?>
<ds:datastoreItem xmlns:ds="http://schemas.openxmlformats.org/officeDocument/2006/customXml" ds:itemID="{0E6D464D-2C08-4663-AB34-7E5D85BAC3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D115D8-42EE-4827-88E9-9EECB03CD5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NDA group ppt template</Template>
  <TotalTime>347</TotalTime>
  <Words>1201</Words>
  <Application>Microsoft Office PowerPoint</Application>
  <PresentationFormat>On-screen Show (16:9)</PresentationFormat>
  <Paragraphs>163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Aptos</vt:lpstr>
      <vt:lpstr>Arial</vt:lpstr>
      <vt:lpstr>Arial Black</vt:lpstr>
      <vt:lpstr>Arial Narrow</vt:lpstr>
      <vt:lpstr>Book Antiqua</vt:lpstr>
      <vt:lpstr>Calibri</vt:lpstr>
      <vt:lpstr>Century Gothic</vt:lpstr>
      <vt:lpstr>Courier New</vt:lpstr>
      <vt:lpstr>Helvetica 55 Roman</vt:lpstr>
      <vt:lpstr>Segoe UI</vt:lpstr>
      <vt:lpstr>Segoe UI Semibold</vt:lpstr>
      <vt:lpstr>Segoe UI Semilight</vt:lpstr>
      <vt:lpstr>Tahoma</vt:lpstr>
      <vt:lpstr>Wingdings</vt:lpstr>
      <vt:lpstr>Office Theme</vt:lpstr>
      <vt:lpstr>1_NDA Powerpoint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Site Decommissioning &amp; Remediation</vt:lpstr>
      <vt:lpstr>Spent Fuels</vt:lpstr>
      <vt:lpstr>Nuclear Materials</vt:lpstr>
      <vt:lpstr>Integrated Waste Management</vt:lpstr>
      <vt:lpstr>PowerPoint Presentation</vt:lpstr>
      <vt:lpstr>PowerPoint Presentation</vt:lpstr>
    </vt:vector>
  </TitlesOfParts>
  <Company>NDA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Long, Juliet</dc:creator>
  <cp:lastModifiedBy>Chloe Atkinson</cp:lastModifiedBy>
  <cp:revision>2</cp:revision>
  <dcterms:created xsi:type="dcterms:W3CDTF">2025-06-05T07:44:14Z</dcterms:created>
  <dcterms:modified xsi:type="dcterms:W3CDTF">2025-06-12T13:03:53Z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2fffcc-0b75-4fc5-9391-81f23a104fec_Enabled">
    <vt:lpwstr>true</vt:lpwstr>
  </property>
  <property fmtid="{D5CDD505-2E9C-101B-9397-08002B2CF9AE}" pid="3" name="MSIP_Label_002fffcc-0b75-4fc5-9391-81f23a104fec_SetDate">
    <vt:lpwstr>2024-10-14T08:31:43Z</vt:lpwstr>
  </property>
  <property fmtid="{D5CDD505-2E9C-101B-9397-08002B2CF9AE}" pid="4" name="MSIP_Label_002fffcc-0b75-4fc5-9391-81f23a104fec_Method">
    <vt:lpwstr>Privileged</vt:lpwstr>
  </property>
  <property fmtid="{D5CDD505-2E9C-101B-9397-08002B2CF9AE}" pid="5" name="MSIP_Label_002fffcc-0b75-4fc5-9391-81f23a104fec_Name">
    <vt:lpwstr>OFFICIAL (not marked)</vt:lpwstr>
  </property>
  <property fmtid="{D5CDD505-2E9C-101B-9397-08002B2CF9AE}" pid="6" name="MSIP_Label_002fffcc-0b75-4fc5-9391-81f23a104fec_SiteId">
    <vt:lpwstr>ee032e7f-73e4-457a-a0c4-cfbe17e33ceb</vt:lpwstr>
  </property>
  <property fmtid="{D5CDD505-2E9C-101B-9397-08002B2CF9AE}" pid="7" name="MSIP_Label_002fffcc-0b75-4fc5-9391-81f23a104fec_ActionId">
    <vt:lpwstr>ea8de2c1-cac6-41d5-add4-ec871539db78</vt:lpwstr>
  </property>
  <property fmtid="{D5CDD505-2E9C-101B-9397-08002B2CF9AE}" pid="8" name="MSIP_Label_002fffcc-0b75-4fc5-9391-81f23a104fec_ContentBits">
    <vt:lpwstr>0</vt:lpwstr>
  </property>
  <property fmtid="{D5CDD505-2E9C-101B-9397-08002B2CF9AE}" pid="9" name="ContentTypeId">
    <vt:lpwstr>0x010100ABB5460B0E5B7B4DB8171F8DFD03F41C</vt:lpwstr>
  </property>
</Properties>
</file>