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459" r:id="rId5"/>
    <p:sldId id="294" r:id="rId6"/>
    <p:sldId id="460" r:id="rId7"/>
    <p:sldId id="463" r:id="rId8"/>
    <p:sldId id="470" r:id="rId9"/>
    <p:sldId id="469" r:id="rId10"/>
    <p:sldId id="45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27B2D5B-4B42-2864-8EF3-835DB50C5933}" name="Price, Rebecca" initials="RP" userId="S::price-re@gb010.itgr.net::9634569b-e316-49b7-85db-92785af9c16a" providerId="AD"/>
  <p188:author id="{403B39A6-BBCB-033C-D3A0-5BC71A689095}" name="Raison, Christopher" initials="CR" userId="S::Christopher.Raison@atkinsrealis.com::ef35a870-a024-43e3-a0ca-a11703ac27df" providerId="AD"/>
  <p188:author id="{6F5F21AC-49A7-DE11-D608-9496EE102A1F}" name="Yeung, May" initials="MY" userId="S::May.Yeung@atkinsrealis.com::a4c19851-33ef-4341-9506-768f8fa780b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A83DB2-F548-4EC1-BC69-80159B82FF88}" v="1" dt="2026-05-08T12:31:38.7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0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E46F7-7F88-4386-AE20-D87D0E8BADD5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CBB5A8-2EF5-4B76-BBF5-512504B0B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987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B529B5-891B-4E96-9F2D-6B690C7E940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815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noProof="0"/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CBB5A8-2EF5-4B76-BBF5-512504B0B72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4009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fontAlgn="base">
              <a:buFont typeface="Arial" panose="020B0604020202020204" pitchFamily="34" charset="0"/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CBB5A8-2EF5-4B76-BBF5-512504B0B72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4336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EB4270-EF86-4FDD-A762-90542DCF283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738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01848-7AA1-05D0-88B4-68EDF760F1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DBBF4B-022F-1CB5-BB5D-D11B11D6C5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75F77-0ADF-DDDC-20CB-315F4558D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3161A-F703-42E9-ADD3-CFBD561EAA9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5D17C-487D-B4BD-21E7-809E60E4B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AtkinsRéalis - Baseline / Référence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B576B-9290-4B46-2475-85A8B4298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67E5-7CCC-40D2-BF50-E233C7524A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177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169FC-187A-0A87-7095-AD297A833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99CBB2-ACDE-3F4A-D322-FF1D67885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8E997-4E5B-0EF2-F05C-0B331E450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3161A-F703-42E9-ADD3-CFBD561EAA9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01827-A1B0-C196-FDE4-87672F14E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AtkinsRéalis - Baseline / Référence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0F21A5-791D-E048-71FA-012E270D8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67E5-7CCC-40D2-BF50-E233C7524A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812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4F125B-E4DF-F804-8CC1-CCCCDD5ABE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484B40-B21E-B62D-148A-0B1BA6B167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0A0AFD-6228-C024-5671-61EDC7C48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3161A-F703-42E9-ADD3-CFBD561EAA9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D103B6-EE0B-414D-716F-69E006665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AtkinsRéalis - Baseline / Référence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233DA4-B8D7-3E39-0036-BD33BD421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67E5-7CCC-40D2-BF50-E233C7524A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532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21920" tIns="60960" rIns="121920" bIns="6096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22378"/>
            <a:ext cx="12192000" cy="646161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301CB-467F-46ED-BA6B-DE62E3994771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623491" y="6597353"/>
            <a:ext cx="11233149" cy="1333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US" sz="1067" b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4" indent="0">
              <a:buNone/>
              <a:defRPr/>
            </a:lvl4pPr>
            <a:lvl5pPr marL="2438339" indent="0">
              <a:buNone/>
              <a:defRPr/>
            </a:lvl5pPr>
          </a:lstStyle>
          <a:p>
            <a:pPr lvl="0"/>
            <a:r>
              <a:rPr lang="en-US" sz="1067" b="1">
                <a:effectLst/>
                <a:latin typeface="+mn-lt"/>
                <a:ea typeface="Times New Roman"/>
                <a:cs typeface="Times New Roman"/>
              </a:rPr>
              <a:t>Please enter security classification marking if above OFFICIAL</a:t>
            </a:r>
            <a:endParaRPr lang="en-GB"/>
          </a:p>
        </p:txBody>
      </p:sp>
      <p:sp>
        <p:nvSpPr>
          <p:cNvPr id="9" name="Text Placeholder 30"/>
          <p:cNvSpPr>
            <a:spLocks noGrp="1"/>
          </p:cNvSpPr>
          <p:nvPr>
            <p:ph type="body" sz="quarter" idx="15" hasCustomPrompt="1"/>
          </p:nvPr>
        </p:nvSpPr>
        <p:spPr>
          <a:xfrm>
            <a:off x="1007435" y="2708275"/>
            <a:ext cx="9889165" cy="19448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333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/>
              <a:t>Title</a:t>
            </a:r>
          </a:p>
        </p:txBody>
      </p:sp>
      <p:sp>
        <p:nvSpPr>
          <p:cNvPr id="10" name="Text Placeholder 30"/>
          <p:cNvSpPr>
            <a:spLocks noGrp="1"/>
          </p:cNvSpPr>
          <p:nvPr>
            <p:ph type="body" sz="quarter" idx="16" hasCustomPrompt="1"/>
          </p:nvPr>
        </p:nvSpPr>
        <p:spPr>
          <a:xfrm>
            <a:off x="1007435" y="4725144"/>
            <a:ext cx="9889165" cy="7920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/>
              <a:t>Name</a:t>
            </a:r>
          </a:p>
          <a:p>
            <a:pPr lvl="0"/>
            <a:r>
              <a:rPr lang="en-GB"/>
              <a:t>Job title</a:t>
            </a:r>
          </a:p>
        </p:txBody>
      </p:sp>
      <p:sp>
        <p:nvSpPr>
          <p:cNvPr id="8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6384032" y="5517232"/>
            <a:ext cx="4608512" cy="3603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3733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GB"/>
              <a:t>Date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527381" y="0"/>
            <a:ext cx="11045657" cy="24208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18962" y="260648"/>
            <a:ext cx="2339829" cy="144016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805CE2-C20B-1C51-5309-E3AECF70017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/>
              <a:t>AtkinsRéalis - Baseline / Référence</a:t>
            </a:r>
          </a:p>
        </p:txBody>
      </p:sp>
    </p:spTree>
    <p:extLst>
      <p:ext uri="{BB962C8B-B14F-4D97-AF65-F5344CB8AC3E}">
        <p14:creationId xmlns:p14="http://schemas.microsoft.com/office/powerpoint/2010/main" val="3490543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4"/>
          <p:cNvSpPr>
            <a:spLocks noGrp="1"/>
          </p:cNvSpPr>
          <p:nvPr>
            <p:ph type="title"/>
          </p:nvPr>
        </p:nvSpPr>
        <p:spPr>
          <a:xfrm>
            <a:off x="623394" y="245518"/>
            <a:ext cx="11234173" cy="647700"/>
          </a:xfrm>
          <a:prstGeom prst="rect">
            <a:avLst/>
          </a:prstGeom>
        </p:spPr>
        <p:txBody>
          <a:bodyPr/>
          <a:lstStyle>
            <a:lvl1pPr algn="l">
              <a:defRPr sz="3733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3" y="1556793"/>
            <a:ext cx="11228916" cy="4824959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>
              <a:buFont typeface="Arial" panose="020B0604020202020204" pitchFamily="34" charset="0"/>
              <a:buChar char="•"/>
              <a:defRPr sz="2133">
                <a:solidFill>
                  <a:schemeClr val="tx1"/>
                </a:solidFill>
                <a:latin typeface="+mn-lt"/>
              </a:defRPr>
            </a:lvl2pPr>
            <a:lvl3pPr>
              <a:defRPr sz="2133" baseline="0">
                <a:solidFill>
                  <a:schemeClr val="tx1"/>
                </a:solidFill>
                <a:latin typeface="+mn-lt"/>
              </a:defRPr>
            </a:lvl3pPr>
            <a:lvl4pPr marL="2133547" indent="-304792">
              <a:buFont typeface="Arial" panose="020B0604020202020204" pitchFamily="34" charset="0"/>
              <a:buChar char="•"/>
              <a:defRPr sz="2133" baseline="0">
                <a:solidFill>
                  <a:schemeClr val="tx1"/>
                </a:solidFill>
                <a:latin typeface="+mn-lt"/>
              </a:defRPr>
            </a:lvl4pPr>
            <a:lvl5pPr marL="2438339" indent="0">
              <a:buNone/>
              <a:defRPr sz="2400">
                <a:solidFill>
                  <a:schemeClr val="tx1"/>
                </a:solidFill>
                <a:latin typeface="+mn-lt"/>
              </a:defRPr>
            </a:lvl5pPr>
            <a:lvl6pPr marL="3047924" indent="0">
              <a:buNone/>
              <a:defRPr/>
            </a:lvl6pPr>
          </a:lstStyle>
          <a:p>
            <a:pPr lvl="0"/>
            <a:r>
              <a:rPr lang="en-US"/>
              <a:t>Text</a:t>
            </a:r>
          </a:p>
        </p:txBody>
      </p:sp>
      <p:cxnSp>
        <p:nvCxnSpPr>
          <p:cNvPr id="9" name="Straight Connector 8"/>
          <p:cNvCxnSpPr/>
          <p:nvPr userDrawn="1"/>
        </p:nvCxnSpPr>
        <p:spPr bwMode="auto">
          <a:xfrm>
            <a:off x="623392" y="1052736"/>
            <a:ext cx="11233248" cy="0"/>
          </a:xfrm>
          <a:prstGeom prst="line">
            <a:avLst/>
          </a:prstGeom>
          <a:solidFill>
            <a:srgbClr val="593160"/>
          </a:solidFill>
          <a:ln w="6350" cap="flat" cmpd="sng" algn="ctr">
            <a:solidFill>
              <a:srgbClr val="5C315E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0991853" y="6381751"/>
            <a:ext cx="865716" cy="2159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467"/>
            </a:lvl1pPr>
          </a:lstStyle>
          <a:p>
            <a:pPr lvl="0"/>
            <a:fld id="{E920635C-B64D-40E1-8F9E-DCDE50DF7560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84565" y="249455"/>
            <a:ext cx="687000" cy="659267"/>
          </a:xfrm>
          <a:prstGeom prst="rect">
            <a:avLst/>
          </a:prstGeom>
        </p:spPr>
      </p:pic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24418" y="115889"/>
            <a:ext cx="11233149" cy="1333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US" sz="1067" b="1" baseline="0" smtClean="0">
                <a:solidFill>
                  <a:schemeClr val="tx1"/>
                </a:solidFill>
                <a:effectLst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4" indent="0">
              <a:buNone/>
              <a:defRPr/>
            </a:lvl4pPr>
            <a:lvl5pPr marL="2438339" indent="0">
              <a:buNone/>
              <a:defRPr/>
            </a:lvl5pPr>
          </a:lstStyle>
          <a:p>
            <a:pPr lvl="0"/>
            <a:r>
              <a:rPr lang="en-US" sz="1067" b="1">
                <a:effectLst/>
                <a:latin typeface="+mn-lt"/>
                <a:ea typeface="Times New Roman"/>
                <a:cs typeface="Times New Roman"/>
              </a:rPr>
              <a:t>Please enter security classification marking if above OFFICIAL</a:t>
            </a:r>
            <a:endParaRPr lang="en-GB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623491" y="6597353"/>
            <a:ext cx="11233149" cy="1333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US" sz="1067" b="1" smtClean="0">
                <a:solidFill>
                  <a:schemeClr val="tx1"/>
                </a:solidFill>
                <a:effectLst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4" indent="0">
              <a:buNone/>
              <a:defRPr/>
            </a:lvl4pPr>
            <a:lvl5pPr marL="2438339" indent="0">
              <a:buNone/>
              <a:defRPr/>
            </a:lvl5pPr>
          </a:lstStyle>
          <a:p>
            <a:pPr lvl="0"/>
            <a:r>
              <a:rPr lang="en-US" sz="1067" b="1">
                <a:effectLst/>
                <a:latin typeface="+mn-lt"/>
                <a:ea typeface="Times New Roman"/>
                <a:cs typeface="Times New Roman"/>
              </a:rPr>
              <a:t>Please enter security classification marking if above OFFICIAL</a:t>
            </a:r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9E866F2-1E3B-066A-081B-CB52045F5F9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GB"/>
              <a:t>AtkinsRéalis - Baseline / Référence</a:t>
            </a:r>
          </a:p>
        </p:txBody>
      </p:sp>
    </p:spTree>
    <p:extLst>
      <p:ext uri="{BB962C8B-B14F-4D97-AF65-F5344CB8AC3E}">
        <p14:creationId xmlns:p14="http://schemas.microsoft.com/office/powerpoint/2010/main" val="38081167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bg bwMode="auto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71D8A5-F049-F0DB-FFB5-BF5DF0796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EC9A4-B98A-45F3-8020-152340DC52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0AECFD-A3DD-45F5-4DAD-4553E91C1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A83D80-26D5-94C5-E60A-59C27E25D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AtkinsRéalis - Baseline / Référence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459F91F-153F-79A2-E584-DA411504CA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727" y="6496685"/>
            <a:ext cx="5288378" cy="308928"/>
          </a:xfrm>
        </p:spPr>
        <p:txBody>
          <a:bodyPr/>
          <a:lstStyle>
            <a:lvl1pPr>
              <a:spcBef>
                <a:spcPts val="0"/>
              </a:spcBef>
              <a:defRPr sz="8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Source / footnote</a:t>
            </a:r>
          </a:p>
        </p:txBody>
      </p:sp>
    </p:spTree>
    <p:extLst>
      <p:ext uri="{BB962C8B-B14F-4D97-AF65-F5344CB8AC3E}">
        <p14:creationId xmlns:p14="http://schemas.microsoft.com/office/powerpoint/2010/main" val="2014340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A846B-9E7D-74E9-1539-57FC4B578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82F4B-0288-0260-4F88-72088CACD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8B84E-8D8D-6A90-05F5-8DE18DC42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3161A-F703-42E9-ADD3-CFBD561EAA9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7178D-B6DF-D69A-DE39-8F4B80FF8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AtkinsRéalis - Baseline / Référence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58D8F3-6E3C-B13C-5F68-7209F7B27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67E5-7CCC-40D2-BF50-E233C7524A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993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23D46-FABA-807B-3AC5-730F4CC45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B3E77B-41E2-1EE8-098D-97F319999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E9F23-B3CF-B581-CA54-C21B59B07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3161A-F703-42E9-ADD3-CFBD561EAA9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EB0D9E-23FA-2B60-919A-F503F2692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AtkinsRéalis - Baseline / Référence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21506-77BA-E7FC-C49D-5AB0E3431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67E5-7CCC-40D2-BF50-E233C7524A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793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9BE83-D66D-5854-5B9C-59DCB7925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99129-329C-CBCC-E324-80B2A720F4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03C706-1945-ED04-DE00-C65C2A0FC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D4771B-C608-A3BF-447E-07A13155A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3161A-F703-42E9-ADD3-CFBD561EAA9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009EBA-A4D0-E77E-056E-74EA0A58C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AtkinsRéalis - Baseline / Référence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F2CCCD-848E-0279-C17C-E0D2F9744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67E5-7CCC-40D2-BF50-E233C7524A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719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69DB3-C25B-5AB1-E700-4A27F910B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0CD46A-5BF0-72A9-5899-7C17E33DA4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650622-D0C2-2ABD-3FC9-922889844D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790A79-6FB0-32C0-72AB-1FDC93D98E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55F833-02D5-E41B-B46B-2FFFD607DD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50B370-90B3-D03B-089D-E27755601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3161A-F703-42E9-ADD3-CFBD561EAA9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CEB7DE-99D6-83BE-CF88-2DC410D78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AtkinsRéalis - Baseline / Référence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D2086C-7232-8832-281E-9C376B6CB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67E5-7CCC-40D2-BF50-E233C7524A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322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2D53F-83F0-D41D-EC2E-2D808355A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B972E-2E13-DDAC-00EC-DD1738DF9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3161A-F703-42E9-ADD3-CFBD561EAA9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C27DE5-A217-3ECB-0B4C-F94BF455B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AtkinsRéalis - Baseline / Référence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504FA8-49D0-1170-C9E2-61083B7AD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67E5-7CCC-40D2-BF50-E233C7524A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159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B01FCA-0CD8-2581-7EE6-EE1E48648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3161A-F703-42E9-ADD3-CFBD561EAA9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9A6215-89D8-E198-E639-A3922828E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AtkinsRéalis - Baseline / Référence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32FD60-7B43-9192-46A4-DA312F908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67E5-7CCC-40D2-BF50-E233C7524A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902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0C5BF-E702-0F61-1473-65BC8BCC6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E6619-BC9E-3537-AC57-FF73B36F0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F16F8D-8CE7-AF60-3112-D0CBD8F76D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BAB2A-C068-E0B8-44D4-00EB2096C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3161A-F703-42E9-ADD3-CFBD561EAA9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587AA-FE9C-EB53-F996-82E266975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AtkinsRéalis - Baseline / Référence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544950-0228-0842-EFD0-CB11F2E91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67E5-7CCC-40D2-BF50-E233C7524A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377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5CE98-1A17-2E39-90D2-E2FC4E464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8D2E95-E1EA-10CF-F1E9-41B35A80F3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E12B62-7E77-ED14-C307-F0CA6956C1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AC8452-E3ED-D865-10CD-B1D3C5CE6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3161A-F703-42E9-ADD3-CFBD561EAA9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24AA4-2D54-BADA-CF97-E8C1928E5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AtkinsRéalis - Baseline / Référence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433262-6E6C-6CCE-21B1-E2D4E915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67E5-7CCC-40D2-BF50-E233C7524A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139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EB74A0-3D7D-2339-6CD5-20F9AFA5F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FE18AB-4FC9-12B6-D2F9-83829DBBC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C10DA-2E25-DD9C-D7F8-61783F8F38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C3161A-F703-42E9-ADD3-CFBD561EAA9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EF7E3D-1B03-BB27-E0FB-B76FA1E450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GB"/>
              <a:t>AtkinsRéalis - Baseline / Référence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37418-EFAF-DD8F-203B-C27B1F8257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6167E5-7CCC-40D2-BF50-E233C7524A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176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0"/>
          <p:cNvSpPr>
            <a:spLocks noGrp="1"/>
          </p:cNvSpPr>
          <p:nvPr>
            <p:ph type="body" sz="quarter" idx="15"/>
          </p:nvPr>
        </p:nvSpPr>
        <p:spPr>
          <a:xfrm>
            <a:off x="1295467" y="4581128"/>
            <a:ext cx="5376597" cy="1536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sz="1600" noProof="0"/>
              <a:t>Matthew Buckley (NDA) and James Pearson (NWS)</a:t>
            </a:r>
          </a:p>
          <a:p>
            <a:pPr lvl="0"/>
            <a:r>
              <a:rPr lang="en-GB" sz="1600" noProof="0"/>
              <a:t>Chris Raison and Oliver Johnson (AtkinsRéalis)</a:t>
            </a:r>
          </a:p>
          <a:p>
            <a:pPr lvl="0"/>
            <a:endParaRPr lang="en-GB" sz="1600" noProof="0"/>
          </a:p>
        </p:txBody>
      </p:sp>
      <p:sp>
        <p:nvSpPr>
          <p:cNvPr id="4" name="Text Placeholder 30"/>
          <p:cNvSpPr>
            <a:spLocks noGrp="1"/>
          </p:cNvSpPr>
          <p:nvPr>
            <p:ph type="body" sz="quarter" idx="14"/>
          </p:nvPr>
        </p:nvSpPr>
        <p:spPr>
          <a:xfrm>
            <a:off x="1295467" y="2756925"/>
            <a:ext cx="9697077" cy="182420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40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/>
            <a:r>
              <a:rPr lang="en-GB" sz="3733" noProof="0" err="1"/>
              <a:t>Nuleaf</a:t>
            </a:r>
            <a:r>
              <a:rPr lang="en-GB" sz="3733" noProof="0"/>
              <a:t> and NDA stakeholder engagement meeting</a:t>
            </a:r>
          </a:p>
        </p:txBody>
      </p:sp>
      <p:sp>
        <p:nvSpPr>
          <p:cNvPr id="2" name="Text Placeholder 30">
            <a:extLst>
              <a:ext uri="{FF2B5EF4-FFF2-40B4-BE49-F238E27FC236}">
                <a16:creationId xmlns:a16="http://schemas.microsoft.com/office/drawing/2014/main" id="{6E3D5EA3-EEA6-9EAC-A859-52E8065A616B}"/>
              </a:ext>
            </a:extLst>
          </p:cNvPr>
          <p:cNvSpPr txBox="1">
            <a:spLocks/>
          </p:cNvSpPr>
          <p:nvPr/>
        </p:nvSpPr>
        <p:spPr>
          <a:xfrm>
            <a:off x="5615947" y="5407992"/>
            <a:ext cx="5376597" cy="792088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1867" noProof="0"/>
              <a:t>29/04/2026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A7747D8-6679-F455-45AC-D349EF9E68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3491" y="6543833"/>
            <a:ext cx="11233149" cy="133351"/>
          </a:xfrm>
        </p:spPr>
        <p:txBody>
          <a:bodyPr>
            <a:noAutofit/>
          </a:bodyPr>
          <a:lstStyle/>
          <a:p>
            <a:r>
              <a:rPr lang="en-GB" sz="1400"/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185026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2F612-D7A3-4904-8BAF-817902156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noProof="0"/>
              <a:t>Consolidation of waste treatment and storage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03CFE6-ACD1-4A7D-9C9C-9009B362F9B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0000" lnSpcReduction="20000"/>
          </a:bodyPr>
          <a:lstStyle/>
          <a:p>
            <a:endParaRPr lang="en-GB" noProof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65F0CB-1883-0D61-CCFB-BE4B3AC438EA}"/>
              </a:ext>
            </a:extLst>
          </p:cNvPr>
          <p:cNvSpPr txBox="1">
            <a:spLocks/>
          </p:cNvSpPr>
          <p:nvPr/>
        </p:nvSpPr>
        <p:spPr>
          <a:xfrm>
            <a:off x="838200" y="2030413"/>
            <a:ext cx="10515600" cy="435133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noProof="0"/>
              <a:t>NDA’s long‑term mission is to reduce high‑hazard risks</a:t>
            </a:r>
            <a:r>
              <a:rPr lang="en-GB"/>
              <a:t>, including safe and secure </a:t>
            </a:r>
            <a:r>
              <a:rPr lang="en-GB" noProof="0"/>
              <a:t>storage arrangements for ILW</a:t>
            </a:r>
          </a:p>
          <a:p>
            <a:r>
              <a:rPr lang="en-GB" noProof="0"/>
              <a:t>The NDA has a track record of permitted waste transfers and consolidated waste storage</a:t>
            </a:r>
          </a:p>
          <a:p>
            <a:r>
              <a:rPr lang="en-GB" noProof="0"/>
              <a:t>The proposals within this NDA project represent an extension to current approaches</a:t>
            </a:r>
          </a:p>
          <a:p>
            <a:r>
              <a:rPr lang="en-GB"/>
              <a:t>Current project to explore key considerations and guidance</a:t>
            </a:r>
          </a:p>
          <a:p>
            <a:r>
              <a:rPr lang="en-GB"/>
              <a:t>We are engaging with stakeholders across industry to seek views and perspectives</a:t>
            </a:r>
            <a:endParaRPr lang="en-GB" noProof="0"/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B0F8A9FE-C4EE-3A23-E979-9D021C90B5D7}"/>
              </a:ext>
            </a:extLst>
          </p:cNvPr>
          <p:cNvSpPr txBox="1">
            <a:spLocks/>
          </p:cNvSpPr>
          <p:nvPr/>
        </p:nvSpPr>
        <p:spPr>
          <a:xfrm>
            <a:off x="623491" y="6543833"/>
            <a:ext cx="11233149" cy="133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067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0958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/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523883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7CB43-3B29-86C7-300C-71E4F72E4F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11D3B-B741-190B-4BDA-73762A0EC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noProof="0"/>
              <a:t>NDA’s mandate and strategic direction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79D3E8-D8AE-795F-A6A1-D45A3E907B5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0000" lnSpcReduction="20000"/>
          </a:bodyPr>
          <a:lstStyle/>
          <a:p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780F5-7FCF-06F6-CB4B-A238703914FB}"/>
              </a:ext>
            </a:extLst>
          </p:cNvPr>
          <p:cNvSpPr txBox="1">
            <a:spLocks/>
          </p:cNvSpPr>
          <p:nvPr/>
        </p:nvSpPr>
        <p:spPr>
          <a:xfrm>
            <a:off x="838200" y="1575254"/>
            <a:ext cx="10515600" cy="4781096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noProof="0"/>
              <a:t>The NDA’s statutory mission is to deliver the decommissioning and clean-up of the UK’s </a:t>
            </a:r>
            <a:r>
              <a:rPr lang="en-GB"/>
              <a:t>civil</a:t>
            </a:r>
            <a:r>
              <a:rPr lang="en-GB" noProof="0"/>
              <a:t> nuclear sites </a:t>
            </a:r>
          </a:p>
          <a:p>
            <a:r>
              <a:rPr lang="en-GB" noProof="0"/>
              <a:t>Performed safely, sustainably, </a:t>
            </a:r>
            <a:r>
              <a:rPr lang="en-GB"/>
              <a:t>responsibly</a:t>
            </a:r>
            <a:r>
              <a:rPr lang="en-GB" noProof="0"/>
              <a:t> and cost effectively, with explicit care for the environment as well as the communities near its sites</a:t>
            </a:r>
          </a:p>
          <a:p>
            <a:r>
              <a:rPr lang="en-GB" noProof="0"/>
              <a:t>ILW consolidation </a:t>
            </a:r>
            <a:r>
              <a:rPr lang="en-GB"/>
              <a:t>is consistent with Government Policy and NDA Strategy</a:t>
            </a:r>
          </a:p>
          <a:p>
            <a:r>
              <a:rPr lang="en-GB"/>
              <a:t>It provides</a:t>
            </a:r>
            <a:r>
              <a:rPr lang="en-GB" noProof="0"/>
              <a:t> a strategic opportunity to reduce programme costs, environmental impacts and delivery timescales</a:t>
            </a:r>
            <a:r>
              <a:rPr lang="en-GB"/>
              <a:t> associated with construction, operation, decommissioning and disposal</a:t>
            </a:r>
            <a:endParaRPr lang="en-GB" noProof="0"/>
          </a:p>
          <a:p>
            <a:endParaRPr lang="en-GB"/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16A23BD5-3829-D8DB-AD77-C80123AD4687}"/>
              </a:ext>
            </a:extLst>
          </p:cNvPr>
          <p:cNvSpPr txBox="1">
            <a:spLocks/>
          </p:cNvSpPr>
          <p:nvPr/>
        </p:nvSpPr>
        <p:spPr>
          <a:xfrm>
            <a:off x="623491" y="6543833"/>
            <a:ext cx="11233149" cy="133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067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0958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/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999201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78F9A-46EB-DD09-A1D1-DE25120B52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8F2A2-17C0-6C96-5DA7-85B4BEB76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noProof="0"/>
              <a:t>Why it matters for Local Planning Authorities?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D81D6A-8DFE-2E24-4C8D-1A6B8072345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0000" lnSpcReduction="20000"/>
          </a:bodyPr>
          <a:lstStyle/>
          <a:p>
            <a:endParaRPr lang="en-GB" noProof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BC5E9D-9293-AF0D-822B-230098639D80}"/>
              </a:ext>
            </a:extLst>
          </p:cNvPr>
          <p:cNvSpPr txBox="1">
            <a:spLocks/>
          </p:cNvSpPr>
          <p:nvPr/>
        </p:nvSpPr>
        <p:spPr>
          <a:xfrm>
            <a:off x="838200" y="1366195"/>
            <a:ext cx="10515600" cy="435133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Local planning authorities will play a key role in delivering development across the nuclear industry, including in ILW consolidation opportunities</a:t>
            </a:r>
          </a:p>
          <a:p>
            <a:r>
              <a:rPr lang="en-GB" noProof="0"/>
              <a:t>The regulatory landscape is being modernised </a:t>
            </a:r>
            <a:r>
              <a:rPr lang="en-GB"/>
              <a:t>to streamline processes and</a:t>
            </a:r>
            <a:r>
              <a:rPr lang="en-GB" noProof="0"/>
              <a:t> improve decision</a:t>
            </a:r>
            <a:r>
              <a:rPr lang="en-GB"/>
              <a:t> </a:t>
            </a:r>
            <a:r>
              <a:rPr lang="en-GB" noProof="0"/>
              <a:t> making, whilst maintaining a high standard </a:t>
            </a:r>
            <a:r>
              <a:rPr lang="en-GB"/>
              <a:t>of</a:t>
            </a:r>
            <a:r>
              <a:rPr lang="en-GB" noProof="0"/>
              <a:t> safety</a:t>
            </a:r>
          </a:p>
          <a:p>
            <a:r>
              <a:rPr lang="en-GB"/>
              <a:t>All part of ensuring value for taxpayers money in delivering a nationally significant mission that can have local implications and benefits</a:t>
            </a:r>
          </a:p>
          <a:p>
            <a:endParaRPr lang="en-GB" noProof="0"/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9D7F90EE-AEAB-10A8-42EB-7368C4DFD32C}"/>
              </a:ext>
            </a:extLst>
          </p:cNvPr>
          <p:cNvSpPr txBox="1">
            <a:spLocks/>
          </p:cNvSpPr>
          <p:nvPr/>
        </p:nvSpPr>
        <p:spPr>
          <a:xfrm>
            <a:off x="623491" y="6543833"/>
            <a:ext cx="11233149" cy="133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067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0958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/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39247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AFAE32-A814-8C38-BB7B-19A3EB696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5414D-D9E6-9021-592F-D9E9D0C62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ILW treatment and storage consolidation examples</a:t>
            </a:r>
            <a:endParaRPr lang="en-GB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48D904-E21B-8371-9604-F829BABDD3A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0000" lnSpcReduction="20000"/>
          </a:bodyPr>
          <a:lstStyle/>
          <a:p>
            <a:endParaRPr lang="en-GB" noProof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1411ABE-1672-6219-543B-48796CDE873D}"/>
              </a:ext>
            </a:extLst>
          </p:cNvPr>
          <p:cNvSpPr txBox="1">
            <a:spLocks/>
          </p:cNvSpPr>
          <p:nvPr/>
        </p:nvSpPr>
        <p:spPr>
          <a:xfrm>
            <a:off x="838200" y="1366195"/>
            <a:ext cx="10515600" cy="435133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noProof="0"/>
              <a:t>AWE export drums of ILW to Sellafield’s waste treatment </a:t>
            </a:r>
            <a:r>
              <a:rPr lang="en-GB" sz="2600"/>
              <a:t>complex where</a:t>
            </a:r>
            <a:r>
              <a:rPr lang="en-GB" sz="2600" noProof="0"/>
              <a:t> they undergo super-compaction and encapsulation before storage</a:t>
            </a:r>
          </a:p>
          <a:p>
            <a:pPr lvl="1"/>
            <a:r>
              <a:rPr lang="en-GB" sz="2000">
                <a:solidFill>
                  <a:schemeClr val="accent6">
                    <a:lumMod val="75000"/>
                  </a:schemeClr>
                </a:solidFill>
              </a:rPr>
              <a:t>Benefit: centralised treatment at SL avoids duplication of treatment and storage facilities, utilising proven treatment processes.</a:t>
            </a:r>
          </a:p>
          <a:p>
            <a:r>
              <a:rPr lang="en-GB" sz="2600" noProof="0"/>
              <a:t>Harwell </a:t>
            </a:r>
            <a:r>
              <a:rPr lang="en-GB" sz="2600"/>
              <a:t>- consolidation</a:t>
            </a:r>
            <a:r>
              <a:rPr lang="en-GB" sz="2600" noProof="0"/>
              <a:t> </a:t>
            </a:r>
            <a:r>
              <a:rPr lang="en-GB" sz="2600"/>
              <a:t>of packaged ILW</a:t>
            </a:r>
            <a:r>
              <a:rPr lang="en-GB" sz="2600" noProof="0"/>
              <a:t> from Winfrith and Culham</a:t>
            </a:r>
          </a:p>
          <a:p>
            <a:pPr lvl="1"/>
            <a:r>
              <a:rPr lang="en-GB" sz="2000">
                <a:solidFill>
                  <a:schemeClr val="accent6">
                    <a:lumMod val="75000"/>
                  </a:schemeClr>
                </a:solidFill>
              </a:rPr>
              <a:t>Benefit: Enables standardised packaging, streamlined transport to a single location and avoiding reliance on ageing on-site storage</a:t>
            </a:r>
          </a:p>
          <a:p>
            <a:r>
              <a:rPr lang="en-GB" sz="2600"/>
              <a:t>Bradwell  - consolidation of packaged ILW from Dungeness </a:t>
            </a:r>
          </a:p>
          <a:p>
            <a:pPr lvl="1"/>
            <a:r>
              <a:rPr lang="en-GB" sz="2000">
                <a:solidFill>
                  <a:schemeClr val="accent6">
                    <a:lumMod val="75000"/>
                  </a:schemeClr>
                </a:solidFill>
              </a:rPr>
              <a:t>Benefit: reduces the number of interim ILW stores to be constructed, operated and decommissioned across the NRS sites</a:t>
            </a:r>
          </a:p>
          <a:p>
            <a:endParaRPr lang="en-GB" noProof="0"/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9B76289C-885A-3C35-24F4-0711192E0A66}"/>
              </a:ext>
            </a:extLst>
          </p:cNvPr>
          <p:cNvSpPr txBox="1">
            <a:spLocks/>
          </p:cNvSpPr>
          <p:nvPr/>
        </p:nvSpPr>
        <p:spPr>
          <a:xfrm>
            <a:off x="623491" y="6543833"/>
            <a:ext cx="11233149" cy="133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067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0958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/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123843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9C74BB-2021-010B-CAFB-31B881EF30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A14113-F40A-0B20-B2E5-D660C201D2B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0000" lnSpcReduction="20000"/>
          </a:bodyPr>
          <a:lstStyle/>
          <a:p>
            <a:endParaRPr lang="en-GB" noProof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71B7C9C-8CBD-47F2-D529-AB807B73F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913" y="136525"/>
            <a:ext cx="11234173" cy="647700"/>
          </a:xfrm>
        </p:spPr>
        <p:txBody>
          <a:bodyPr>
            <a:normAutofit/>
          </a:bodyPr>
          <a:lstStyle/>
          <a:p>
            <a:r>
              <a:rPr lang="en-GB"/>
              <a:t>Discussions with </a:t>
            </a:r>
            <a:r>
              <a:rPr lang="en-GB" err="1"/>
              <a:t>Nuleaf</a:t>
            </a:r>
            <a:endParaRPr lang="en-GB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22EA2A9-508E-E135-2555-FC046D3508B6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441826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buNone/>
            </a:pPr>
            <a:r>
              <a:rPr lang="en-GB" sz="3200"/>
              <a:t>Requesting a future session to explore the following:</a:t>
            </a:r>
          </a:p>
          <a:p>
            <a:pPr marL="285750" indent="-285750" fontAlgn="base"/>
            <a:r>
              <a:rPr lang="en-GB"/>
              <a:t>Understanding of drivers and key considerations </a:t>
            </a:r>
          </a:p>
          <a:p>
            <a:pPr marL="285750" indent="-285750" fontAlgn="base"/>
            <a:r>
              <a:rPr lang="en-GB"/>
              <a:t>Understand </a:t>
            </a:r>
            <a:r>
              <a:rPr lang="en-GB" err="1"/>
              <a:t>Nuleaf</a:t>
            </a:r>
            <a:r>
              <a:rPr lang="en-GB"/>
              <a:t> role, engaging with LPAs, enabling planning for ILW consolidation and treatment opportunities</a:t>
            </a:r>
          </a:p>
          <a:p>
            <a:pPr marL="285750" indent="-285750" fontAlgn="base"/>
            <a:r>
              <a:rPr lang="en-GB"/>
              <a:t>How to better understand and address wider potential challenges</a:t>
            </a:r>
          </a:p>
          <a:p>
            <a:pPr marL="285750" indent="-285750" fontAlgn="base"/>
            <a:endParaRPr lang="en-GB"/>
          </a:p>
          <a:p>
            <a:pPr marL="285750" indent="-285750" fontAlgn="base"/>
            <a:r>
              <a:rPr lang="en-GB"/>
              <a:t>Would a user guide on this topic be of use to LPAs?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38FFE68A-5928-35BA-2F4B-A04B10566DB3}"/>
              </a:ext>
            </a:extLst>
          </p:cNvPr>
          <p:cNvSpPr txBox="1">
            <a:spLocks/>
          </p:cNvSpPr>
          <p:nvPr/>
        </p:nvSpPr>
        <p:spPr>
          <a:xfrm>
            <a:off x="623491" y="6543833"/>
            <a:ext cx="11233149" cy="133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067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0958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/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938675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 19">
            <a:extLst>
              <a:ext uri="{FF2B5EF4-FFF2-40B4-BE49-F238E27FC236}">
                <a16:creationId xmlns:a16="http://schemas.microsoft.com/office/drawing/2014/main" id="{551FA9DF-540E-8870-2D90-DF030FCA9D70}"/>
              </a:ext>
            </a:extLst>
          </p:cNvPr>
          <p:cNvSpPr/>
          <p:nvPr/>
        </p:nvSpPr>
        <p:spPr>
          <a:xfrm>
            <a:off x="2771296" y="4815431"/>
            <a:ext cx="2526705" cy="107570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noProof="0">
                <a:solidFill>
                  <a:sysClr val="windowText" lastClr="000000"/>
                </a:solidFill>
              </a:rPr>
              <a:t>additional waste discharges (%)- impact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AA7C743-B495-2D86-B162-1EB13ED431C1}"/>
              </a:ext>
            </a:extLst>
          </p:cNvPr>
          <p:cNvSpPr/>
          <p:nvPr/>
        </p:nvSpPr>
        <p:spPr>
          <a:xfrm>
            <a:off x="3965892" y="1613182"/>
            <a:ext cx="2526705" cy="89348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0">
                <a:solidFill>
                  <a:sysClr val="windowText" lastClr="000000"/>
                </a:solidFill>
              </a:rPr>
              <a:t>Effect on local economy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4C33442-E480-E605-E537-FE1520D3A910}"/>
              </a:ext>
            </a:extLst>
          </p:cNvPr>
          <p:cNvSpPr/>
          <p:nvPr/>
        </p:nvSpPr>
        <p:spPr>
          <a:xfrm>
            <a:off x="7515309" y="4906693"/>
            <a:ext cx="2526705" cy="89348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noProof="0">
                <a:solidFill>
                  <a:sysClr val="windowText" lastClr="000000"/>
                </a:solidFill>
              </a:rPr>
              <a:t>Community benefit (fund)?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A4E5E25-A7D7-0077-FEF9-48B49F83C735}"/>
              </a:ext>
            </a:extLst>
          </p:cNvPr>
          <p:cNvSpPr/>
          <p:nvPr/>
        </p:nvSpPr>
        <p:spPr>
          <a:xfrm>
            <a:off x="5696262" y="5501205"/>
            <a:ext cx="2265481" cy="89958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noProof="0">
                <a:solidFill>
                  <a:sysClr val="windowText" lastClr="000000"/>
                </a:solidFill>
              </a:rPr>
              <a:t>Investment location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B39B1C41-7573-4436-E702-B04A5ED5E626}"/>
              </a:ext>
            </a:extLst>
          </p:cNvPr>
          <p:cNvSpPr/>
          <p:nvPr/>
        </p:nvSpPr>
        <p:spPr>
          <a:xfrm>
            <a:off x="1093796" y="2177228"/>
            <a:ext cx="2035733" cy="92070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noProof="0">
                <a:solidFill>
                  <a:sysClr val="windowText" lastClr="000000"/>
                </a:solidFill>
              </a:rPr>
              <a:t>Impact on biodiversity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B625101-A8AF-84A5-FBF5-2598A5E67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EC9A4-B98A-45F3-8020-152340DC5255}" type="slidenum">
              <a:rPr lang="en-GB" noProof="0" smtClean="0"/>
              <a:pPr/>
              <a:t>7</a:t>
            </a:fld>
            <a:endParaRPr lang="en-GB" noProof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579AC75-9F36-0805-F21B-75CA63C10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13" y="-9290"/>
            <a:ext cx="10515600" cy="1325563"/>
          </a:xfrm>
        </p:spPr>
        <p:txBody>
          <a:bodyPr/>
          <a:lstStyle/>
          <a:p>
            <a:r>
              <a:rPr lang="en-GB" sz="2400" noProof="0"/>
              <a:t>Key Considerations for discussion with </a:t>
            </a:r>
            <a:r>
              <a:rPr lang="en-GB" sz="2400" noProof="0" err="1"/>
              <a:t>NuLEAF</a:t>
            </a:r>
            <a:endParaRPr lang="en-GB" sz="2400" noProof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AE01A19-794D-FA27-596C-57513D0B8E04}"/>
              </a:ext>
            </a:extLst>
          </p:cNvPr>
          <p:cNvSpPr/>
          <p:nvPr/>
        </p:nvSpPr>
        <p:spPr>
          <a:xfrm>
            <a:off x="4076977" y="2649384"/>
            <a:ext cx="2818151" cy="161893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400" noProof="0">
                <a:solidFill>
                  <a:sysClr val="windowText" lastClr="000000"/>
                </a:solidFill>
              </a:rPr>
              <a:t>Development &amp; planning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ED0D7AC-D9AB-9343-CE59-662D93664BAB}"/>
              </a:ext>
            </a:extLst>
          </p:cNvPr>
          <p:cNvSpPr/>
          <p:nvPr/>
        </p:nvSpPr>
        <p:spPr>
          <a:xfrm>
            <a:off x="5137104" y="4755856"/>
            <a:ext cx="2526705" cy="89348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0">
                <a:solidFill>
                  <a:sysClr val="windowText" lastClr="000000"/>
                </a:solidFill>
              </a:rPr>
              <a:t>“Fairness”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B1D5823-4149-3F9B-0579-50E27A91FCD3}"/>
              </a:ext>
            </a:extLst>
          </p:cNvPr>
          <p:cNvSpPr/>
          <p:nvPr/>
        </p:nvSpPr>
        <p:spPr>
          <a:xfrm>
            <a:off x="6586862" y="1145134"/>
            <a:ext cx="2526705" cy="89348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0">
                <a:solidFill>
                  <a:sysClr val="windowText" lastClr="000000"/>
                </a:solidFill>
              </a:rPr>
              <a:t>Multi-modal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5F1A7BA-B245-A7E4-31E4-406D1876F5DC}"/>
              </a:ext>
            </a:extLst>
          </p:cNvPr>
          <p:cNvSpPr/>
          <p:nvPr/>
        </p:nvSpPr>
        <p:spPr>
          <a:xfrm>
            <a:off x="8532850" y="2897004"/>
            <a:ext cx="2984853" cy="89348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0">
                <a:solidFill>
                  <a:sysClr val="windowText" lastClr="000000"/>
                </a:solidFill>
              </a:rPr>
              <a:t>Open and transparent decision making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A3A49D0-F923-915D-F998-9FA4F2695A57}"/>
              </a:ext>
            </a:extLst>
          </p:cNvPr>
          <p:cNvSpPr/>
          <p:nvPr/>
        </p:nvSpPr>
        <p:spPr>
          <a:xfrm>
            <a:off x="9113567" y="3963778"/>
            <a:ext cx="2526705" cy="89348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noProof="0">
                <a:solidFill>
                  <a:sysClr val="windowText" lastClr="000000"/>
                </a:solidFill>
              </a:rPr>
              <a:t>Planning regime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AD0BFE8-FA04-6268-5EDA-ACD4A036180F}"/>
              </a:ext>
            </a:extLst>
          </p:cNvPr>
          <p:cNvSpPr/>
          <p:nvPr/>
        </p:nvSpPr>
        <p:spPr>
          <a:xfrm>
            <a:off x="1511569" y="3265419"/>
            <a:ext cx="2526705" cy="89348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noProof="0">
                <a:solidFill>
                  <a:sysClr val="windowText" lastClr="000000"/>
                </a:solidFill>
              </a:rPr>
              <a:t>“Licence to operate”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E5AA6A5-A37A-FC7A-EC98-952941CA7BC9}"/>
              </a:ext>
            </a:extLst>
          </p:cNvPr>
          <p:cNvSpPr/>
          <p:nvPr/>
        </p:nvSpPr>
        <p:spPr>
          <a:xfrm>
            <a:off x="290179" y="4464672"/>
            <a:ext cx="2526705" cy="89348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noProof="0">
                <a:solidFill>
                  <a:sysClr val="windowText" lastClr="000000"/>
                </a:solidFill>
              </a:rPr>
              <a:t>Additional risks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987F3AA-DCBA-8CFF-4643-FFC9750EAB44}"/>
              </a:ext>
            </a:extLst>
          </p:cNvPr>
          <p:cNvSpPr/>
          <p:nvPr/>
        </p:nvSpPr>
        <p:spPr>
          <a:xfrm>
            <a:off x="2149986" y="4013206"/>
            <a:ext cx="2526705" cy="89348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noProof="0">
                <a:solidFill>
                  <a:sysClr val="windowText" lastClr="000000"/>
                </a:solidFill>
              </a:rPr>
              <a:t>Impact to receipt site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D379AEB-F393-1939-A6E8-0BA0AC5B3B06}"/>
              </a:ext>
            </a:extLst>
          </p:cNvPr>
          <p:cNvSpPr/>
          <p:nvPr/>
        </p:nvSpPr>
        <p:spPr>
          <a:xfrm>
            <a:off x="8363442" y="1937245"/>
            <a:ext cx="2526705" cy="89348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noProof="0">
                <a:solidFill>
                  <a:sysClr val="windowText" lastClr="000000"/>
                </a:solidFill>
              </a:rPr>
              <a:t>infrastructure improvement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53014F0-69AE-E77F-52B4-E4AED1F382FA}"/>
              </a:ext>
            </a:extLst>
          </p:cNvPr>
          <p:cNvSpPr/>
          <p:nvPr/>
        </p:nvSpPr>
        <p:spPr>
          <a:xfrm>
            <a:off x="159895" y="915009"/>
            <a:ext cx="2526705" cy="89348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noProof="0">
                <a:solidFill>
                  <a:sysClr val="windowText" lastClr="000000"/>
                </a:solidFill>
              </a:rPr>
              <a:t>Quality and longevity of employment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A2CB0946-C258-25ED-99CC-79DFE4F6CE65}"/>
              </a:ext>
            </a:extLst>
          </p:cNvPr>
          <p:cNvSpPr/>
          <p:nvPr/>
        </p:nvSpPr>
        <p:spPr>
          <a:xfrm>
            <a:off x="1972727" y="1514922"/>
            <a:ext cx="2411598" cy="821601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noProof="0">
                <a:solidFill>
                  <a:sysClr val="windowText" lastClr="000000"/>
                </a:solidFill>
              </a:rPr>
              <a:t>Sustainability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C146484-504F-2CAA-5C3E-79F61546A854}"/>
              </a:ext>
            </a:extLst>
          </p:cNvPr>
          <p:cNvSpPr/>
          <p:nvPr/>
        </p:nvSpPr>
        <p:spPr>
          <a:xfrm>
            <a:off x="1038360" y="5206707"/>
            <a:ext cx="2097397" cy="1061521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0">
                <a:solidFill>
                  <a:sysClr val="windowText" lastClr="000000"/>
                </a:solidFill>
              </a:rPr>
              <a:t>Existing licensed site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84043ED3-5A34-C770-5810-A470DD9957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3491" y="6543833"/>
            <a:ext cx="11233149" cy="133351"/>
          </a:xfrm>
        </p:spPr>
        <p:txBody>
          <a:bodyPr>
            <a:noAutofit/>
          </a:bodyPr>
          <a:lstStyle/>
          <a:p>
            <a:r>
              <a:rPr lang="en-GB" sz="1400"/>
              <a:t>OFFICIAL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0B7DD9D-F020-8480-D4D8-51EC78D1E05A}"/>
              </a:ext>
            </a:extLst>
          </p:cNvPr>
          <p:cNvSpPr/>
          <p:nvPr/>
        </p:nvSpPr>
        <p:spPr>
          <a:xfrm>
            <a:off x="6185249" y="1930831"/>
            <a:ext cx="2526705" cy="89348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0">
                <a:solidFill>
                  <a:sysClr val="windowText" lastClr="000000"/>
                </a:solidFill>
              </a:rPr>
              <a:t>Transport</a:t>
            </a:r>
          </a:p>
          <a:p>
            <a:pPr algn="ctr"/>
            <a:r>
              <a:rPr lang="en-GB" sz="1600" noProof="0">
                <a:solidFill>
                  <a:sysClr val="windowText" lastClr="000000"/>
                </a:solidFill>
              </a:rPr>
              <a:t>Rail &gt; road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11117AB-5371-3501-CA90-0D7DA1EE4D7F}"/>
              </a:ext>
            </a:extLst>
          </p:cNvPr>
          <p:cNvSpPr/>
          <p:nvPr/>
        </p:nvSpPr>
        <p:spPr>
          <a:xfrm>
            <a:off x="7112220" y="3513018"/>
            <a:ext cx="2526705" cy="89348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0">
                <a:solidFill>
                  <a:sysClr val="windowText" lastClr="000000"/>
                </a:solidFill>
              </a:rPr>
              <a:t>Stakeholder engagement</a:t>
            </a:r>
          </a:p>
        </p:txBody>
      </p:sp>
    </p:spTree>
    <p:extLst>
      <p:ext uri="{BB962C8B-B14F-4D97-AF65-F5344CB8AC3E}">
        <p14:creationId xmlns:p14="http://schemas.microsoft.com/office/powerpoint/2010/main" val="460940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B5460B0E5B7B4DB8171F8DFD03F41C" ma:contentTypeVersion="15" ma:contentTypeDescription="Create a new document." ma:contentTypeScope="" ma:versionID="33aeff678338b05734d3870ba9363758">
  <xsd:schema xmlns:xsd="http://www.w3.org/2001/XMLSchema" xmlns:xs="http://www.w3.org/2001/XMLSchema" xmlns:p="http://schemas.microsoft.com/office/2006/metadata/properties" xmlns:ns2="8361e8b8-df75-4cb5-ab88-db66a38dd3bd" xmlns:ns3="8438b821-0bbd-47bd-8453-448613961780" targetNamespace="http://schemas.microsoft.com/office/2006/metadata/properties" ma:root="true" ma:fieldsID="5da48ffd99ab27344f66880f37c8a0de" ns2:_="" ns3:_="">
    <xsd:import namespace="8361e8b8-df75-4cb5-ab88-db66a38dd3bd"/>
    <xsd:import namespace="8438b821-0bbd-47bd-8453-4486139617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61e8b8-df75-4cb5-ab88-db66a38dd3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06bf4c4-4eb2-40f1-bc0e-6b8189d6fc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38b821-0bbd-47bd-8453-448613961780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367c7465-1ba3-4586-818c-1900e4937469}" ma:internalName="TaxCatchAll" ma:showField="CatchAllData" ma:web="8438b821-0bbd-47bd-8453-4486139617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438b821-0bbd-47bd-8453-448613961780" xsi:nil="true"/>
    <lcf76f155ced4ddcb4097134ff3c332f xmlns="8361e8b8-df75-4cb5-ab88-db66a38dd3b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64569C4-98F4-4780-8DC6-CF164991B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031397-9718-4466-ABF4-9370D3A75B02}"/>
</file>

<file path=customXml/itemProps3.xml><?xml version="1.0" encoding="utf-8"?>
<ds:datastoreItem xmlns:ds="http://schemas.openxmlformats.org/officeDocument/2006/customXml" ds:itemID="{E62F7788-6B07-4F31-A2D2-A0462416A6CC}">
  <ds:schemaRefs>
    <ds:schemaRef ds:uri="http://purl.org/dc/elements/1.1/"/>
    <ds:schemaRef ds:uri="http://schemas.microsoft.com/office/2006/metadata/properties"/>
    <ds:schemaRef ds:uri="9d7d7c23-d653-4701-aa74-a87bc37412d5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6aceba42-ef97-4862-842d-38a0289df756}" enabled="1" method="Privileged" siteId="{87d70b0f-5efc-4991-a065-e205bc3db308}" removed="0"/>
  <clbl:label id="{948094c8-480e-400b-91c4-c984b7e20814}" enabled="1" method="Standard" siteId="{a1109567-0815-4e1f-88af-e23555482aa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485</Words>
  <Application>Microsoft Office PowerPoint</Application>
  <PresentationFormat>Widescreen</PresentationFormat>
  <Paragraphs>66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Arial Black</vt:lpstr>
      <vt:lpstr>Office Theme</vt:lpstr>
      <vt:lpstr>PowerPoint Presentation</vt:lpstr>
      <vt:lpstr>Consolidation of waste treatment and storage</vt:lpstr>
      <vt:lpstr>NDA’s mandate and strategic direction</vt:lpstr>
      <vt:lpstr>Why it matters for Local Planning Authorities?</vt:lpstr>
      <vt:lpstr>ILW treatment and storage consolidation examples</vt:lpstr>
      <vt:lpstr>Discussions with Nuleaf</vt:lpstr>
      <vt:lpstr>Key Considerations for discussion with NuLEAF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Raison, Christopher</dc:creator>
  <cp:lastModifiedBy>Buckley, Matthew</cp:lastModifiedBy>
  <cp:revision>1</cp:revision>
  <dcterms:created xsi:type="dcterms:W3CDTF">2026-03-31T10:24:21Z</dcterms:created>
  <dcterms:modified xsi:type="dcterms:W3CDTF">2026-05-08T12:31:38Z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0x010100ABB5460B0E5B7B4DB8171F8DFD03F41C</vt:lpwstr>
  </property>
  <property fmtid="{D5CDD505-2E9C-101B-9397-08002B2CF9AE}" pid="3" name="PrsCurSensLabelID">
    <vt:lpwstr>6aceba42-ef97-4862-842d-38a0289df756</vt:lpwstr>
  </property>
  <property fmtid="{D5CDD505-2E9C-101B-9397-08002B2CF9AE}" pid="4" name="DocRiskLevel">
    <vt:lpwstr>AtkinsRéalis - Baseline / Référence</vt:lpwstr>
  </property>
  <property fmtid="{D5CDD505-2E9C-101B-9397-08002B2CF9AE}" pid="5" name="DocRiskLevelWizardText">
    <vt:lpwstr>Baseline</vt:lpwstr>
  </property>
  <property fmtid="{D5CDD505-2E9C-101B-9397-08002B2CF9AE}" pid="6" name="DocRiskLevelWizardMarker">
    <vt:lpwstr>AtkinsRéalis - Baseline / Référence</vt:lpwstr>
  </property>
  <property fmtid="{D5CDD505-2E9C-101B-9397-08002B2CF9AE}" pid="7" name="MSIP_Label_4b4c8e33-e9bd-4b03-9952-88e447410871_Enabled">
    <vt:lpwstr>true</vt:lpwstr>
  </property>
  <property fmtid="{D5CDD505-2E9C-101B-9397-08002B2CF9AE}" pid="8" name="MSIP_Label_4b4c8e33-e9bd-4b03-9952-88e447410871_SetDate">
    <vt:lpwstr>2026-04-28T13:29:56Z</vt:lpwstr>
  </property>
  <property fmtid="{D5CDD505-2E9C-101B-9397-08002B2CF9AE}" pid="9" name="MSIP_Label_4b4c8e33-e9bd-4b03-9952-88e447410871_Method">
    <vt:lpwstr>Privileged</vt:lpwstr>
  </property>
  <property fmtid="{D5CDD505-2E9C-101B-9397-08002B2CF9AE}" pid="10" name="MSIP_Label_4b4c8e33-e9bd-4b03-9952-88e447410871_Name">
    <vt:lpwstr>OFFICIAL</vt:lpwstr>
  </property>
  <property fmtid="{D5CDD505-2E9C-101B-9397-08002B2CF9AE}" pid="11" name="MSIP_Label_4b4c8e33-e9bd-4b03-9952-88e447410871_SiteId">
    <vt:lpwstr>ee032e7f-73e4-457a-a0c4-cfbe17e33ceb</vt:lpwstr>
  </property>
  <property fmtid="{D5CDD505-2E9C-101B-9397-08002B2CF9AE}" pid="12" name="MSIP_Label_4b4c8e33-e9bd-4b03-9952-88e447410871_ActionId">
    <vt:lpwstr>c942fa78-4982-4bb8-9185-337e01cc6237</vt:lpwstr>
  </property>
  <property fmtid="{D5CDD505-2E9C-101B-9397-08002B2CF9AE}" pid="13" name="MSIP_Label_4b4c8e33-e9bd-4b03-9952-88e447410871_ContentBits">
    <vt:lpwstr>3</vt:lpwstr>
  </property>
  <property fmtid="{D5CDD505-2E9C-101B-9397-08002B2CF9AE}" pid="14" name="MSIP_Label_4b4c8e33-e9bd-4b03-9952-88e447410871_Tag">
    <vt:lpwstr>10, 0, 1, 1</vt:lpwstr>
  </property>
</Properties>
</file>