
<file path=[Content_Types].xml><?xml version="1.0" encoding="utf-8"?>
<Types xmlns="http://schemas.openxmlformats.org/package/2006/content-types">
  <Default Extension="jpeg" ContentType="image/jpeg"/>
  <Default Extension="jpg!d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58" r:id="rId4"/>
    <p:sldId id="262" r:id="rId5"/>
    <p:sldId id="269" r:id="rId6"/>
    <p:sldId id="270" r:id="rId7"/>
    <p:sldId id="259" r:id="rId8"/>
    <p:sldId id="271" r:id="rId9"/>
    <p:sldId id="266" r:id="rId10"/>
    <p:sldId id="261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8CC74B-ADE8-42A6-AEA0-D48696DDA2D9}" v="14" dt="2026-09-04T14:28:21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2" autoAdjust="0"/>
    <p:restoredTop sz="83420" autoAdjust="0"/>
  </p:normalViewPr>
  <p:slideViewPr>
    <p:cSldViewPr snapToGrid="0">
      <p:cViewPr varScale="1">
        <p:scale>
          <a:sx n="87" d="100"/>
          <a:sy n="87" d="100"/>
        </p:scale>
        <p:origin x="6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, Amartya" userId="01a43114-66ed-4515-ad32-3ba68efdb23c" providerId="ADAL" clId="{4CFB1F26-73E9-459D-AF40-C0E4C527AACA}"/>
    <pc:docChg chg="undo redo custSel modSld">
      <pc:chgData name="DEB, Amartya" userId="01a43114-66ed-4515-ad32-3ba68efdb23c" providerId="ADAL" clId="{4CFB1F26-73E9-459D-AF40-C0E4C527AACA}" dt="2026-09-04T14:41:44.113" v="1803" actId="478"/>
      <pc:docMkLst>
        <pc:docMk/>
      </pc:docMkLst>
      <pc:sldChg chg="addSp delSp modSp mod modNotesTx">
        <pc:chgData name="DEB, Amartya" userId="01a43114-66ed-4515-ad32-3ba68efdb23c" providerId="ADAL" clId="{4CFB1F26-73E9-459D-AF40-C0E4C527AACA}" dt="2026-09-04T14:31:53.697" v="1679" actId="122"/>
        <pc:sldMkLst>
          <pc:docMk/>
          <pc:sldMk cId="489767325" sldId="256"/>
        </pc:sldMkLst>
        <pc:spChg chg="del mod">
          <ac:chgData name="DEB, Amartya" userId="01a43114-66ed-4515-ad32-3ba68efdb23c" providerId="ADAL" clId="{4CFB1F26-73E9-459D-AF40-C0E4C527AACA}" dt="2026-09-04T08:58:51.274" v="612" actId="478"/>
          <ac:spMkLst>
            <pc:docMk/>
            <pc:sldMk cId="489767325" sldId="256"/>
            <ac:spMk id="4" creationId="{B49F7292-EE36-1365-0273-D14DBF23A320}"/>
          </ac:spMkLst>
        </pc:spChg>
        <pc:spChg chg="add mod">
          <ac:chgData name="DEB, Amartya" userId="01a43114-66ed-4515-ad32-3ba68efdb23c" providerId="ADAL" clId="{4CFB1F26-73E9-459D-AF40-C0E4C527AACA}" dt="2026-09-04T13:05:20.317" v="1191" actId="14100"/>
          <ac:spMkLst>
            <pc:docMk/>
            <pc:sldMk cId="489767325" sldId="256"/>
            <ac:spMk id="5" creationId="{4B9E00BF-C796-005D-A48E-FE24033ADBA3}"/>
          </ac:spMkLst>
        </pc:spChg>
        <pc:spChg chg="add del">
          <ac:chgData name="DEB, Amartya" userId="01a43114-66ed-4515-ad32-3ba68efdb23c" providerId="ADAL" clId="{4CFB1F26-73E9-459D-AF40-C0E4C527AACA}" dt="2026-09-04T08:58:52.727" v="614" actId="22"/>
          <ac:spMkLst>
            <pc:docMk/>
            <pc:sldMk cId="489767325" sldId="256"/>
            <ac:spMk id="7" creationId="{264B3CB5-2450-7B24-5FEB-7363191A984C}"/>
          </ac:spMkLst>
        </pc:spChg>
        <pc:spChg chg="mod">
          <ac:chgData name="DEB, Amartya" userId="01a43114-66ed-4515-ad32-3ba68efdb23c" providerId="ADAL" clId="{4CFB1F26-73E9-459D-AF40-C0E4C527AACA}" dt="2026-09-04T14:31:53.697" v="1679" actId="122"/>
          <ac:spMkLst>
            <pc:docMk/>
            <pc:sldMk cId="489767325" sldId="256"/>
            <ac:spMk id="10" creationId="{B4E26513-7B86-4BA4-03CC-AEDBCF72F323}"/>
          </ac:spMkLst>
        </pc:spChg>
        <pc:spChg chg="mod">
          <ac:chgData name="DEB, Amartya" userId="01a43114-66ed-4515-ad32-3ba68efdb23c" providerId="ADAL" clId="{4CFB1F26-73E9-459D-AF40-C0E4C527AACA}" dt="2026-09-04T13:39:29.221" v="1286" actId="20577"/>
          <ac:spMkLst>
            <pc:docMk/>
            <pc:sldMk cId="489767325" sldId="256"/>
            <ac:spMk id="14" creationId="{9EBE1EF2-1379-0B7C-E773-0CCF4EE92AC6}"/>
          </ac:spMkLst>
        </pc:spChg>
      </pc:sldChg>
      <pc:sldChg chg="modSp mod modNotesTx">
        <pc:chgData name="DEB, Amartya" userId="01a43114-66ed-4515-ad32-3ba68efdb23c" providerId="ADAL" clId="{4CFB1F26-73E9-459D-AF40-C0E4C527AACA}" dt="2026-09-04T14:40:18.484" v="1799" actId="207"/>
        <pc:sldMkLst>
          <pc:docMk/>
          <pc:sldMk cId="2017684229" sldId="258"/>
        </pc:sldMkLst>
        <pc:spChg chg="mod">
          <ac:chgData name="DEB, Amartya" userId="01a43114-66ed-4515-ad32-3ba68efdb23c" providerId="ADAL" clId="{4CFB1F26-73E9-459D-AF40-C0E4C527AACA}" dt="2026-09-04T14:40:18.484" v="1799" actId="207"/>
          <ac:spMkLst>
            <pc:docMk/>
            <pc:sldMk cId="2017684229" sldId="258"/>
            <ac:spMk id="4" creationId="{182B66D8-220C-56B3-94ED-53D0CB1E46CA}"/>
          </ac:spMkLst>
        </pc:spChg>
        <pc:spChg chg="mod">
          <ac:chgData name="DEB, Amartya" userId="01a43114-66ed-4515-ad32-3ba68efdb23c" providerId="ADAL" clId="{4CFB1F26-73E9-459D-AF40-C0E4C527AACA}" dt="2026-09-04T14:38:52.102" v="1732" actId="20577"/>
          <ac:spMkLst>
            <pc:docMk/>
            <pc:sldMk cId="2017684229" sldId="258"/>
            <ac:spMk id="11" creationId="{CFD27696-A80D-FD3A-B1B5-E76B31A6C435}"/>
          </ac:spMkLst>
        </pc:spChg>
        <pc:picChg chg="mod modCrop">
          <ac:chgData name="DEB, Amartya" userId="01a43114-66ed-4515-ad32-3ba68efdb23c" providerId="ADAL" clId="{4CFB1F26-73E9-459D-AF40-C0E4C527AACA}" dt="2026-09-04T14:39:40.854" v="1746" actId="732"/>
          <ac:picMkLst>
            <pc:docMk/>
            <pc:sldMk cId="2017684229" sldId="258"/>
            <ac:picMk id="8" creationId="{86E3FC1F-8575-826D-A145-D83DB403AAD0}"/>
          </ac:picMkLst>
        </pc:picChg>
      </pc:sldChg>
      <pc:sldChg chg="addSp delSp modSp mod modNotesTx">
        <pc:chgData name="DEB, Amartya" userId="01a43114-66ed-4515-ad32-3ba68efdb23c" providerId="ADAL" clId="{4CFB1F26-73E9-459D-AF40-C0E4C527AACA}" dt="2026-09-04T14:41:44.113" v="1803" actId="478"/>
        <pc:sldMkLst>
          <pc:docMk/>
          <pc:sldMk cId="2287024399" sldId="259"/>
        </pc:sldMkLst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3" creationId="{0BD664CE-EC36-8C7D-AE3B-FFC4B2056330}"/>
          </ac:spMkLst>
        </pc:spChg>
        <pc:spChg chg="mod">
          <ac:chgData name="DEB, Amartya" userId="01a43114-66ed-4515-ad32-3ba68efdb23c" providerId="ADAL" clId="{4CFB1F26-73E9-459D-AF40-C0E4C527AACA}" dt="2026-09-04T13:52:07.151" v="1294" actId="20577"/>
          <ac:spMkLst>
            <pc:docMk/>
            <pc:sldMk cId="2287024399" sldId="259"/>
            <ac:spMk id="5" creationId="{875CAFA3-3FCF-914D-DD9B-E921382E6709}"/>
          </ac:spMkLst>
        </pc:spChg>
        <pc:spChg chg="mod">
          <ac:chgData name="DEB, Amartya" userId="01a43114-66ed-4515-ad32-3ba68efdb23c" providerId="ADAL" clId="{4CFB1F26-73E9-459D-AF40-C0E4C527AACA}" dt="2026-09-04T13:52:09.396" v="1295" actId="20577"/>
          <ac:spMkLst>
            <pc:docMk/>
            <pc:sldMk cId="2287024399" sldId="259"/>
            <ac:spMk id="7" creationId="{DA4C0F9B-964B-2745-FC3C-4D9C444F246E}"/>
          </ac:spMkLst>
        </pc:spChg>
        <pc:spChg chg="add del mod">
          <ac:chgData name="DEB, Amartya" userId="01a43114-66ed-4515-ad32-3ba68efdb23c" providerId="ADAL" clId="{4CFB1F26-73E9-459D-AF40-C0E4C527AACA}" dt="2026-09-04T14:41:44.113" v="1803" actId="478"/>
          <ac:spMkLst>
            <pc:docMk/>
            <pc:sldMk cId="2287024399" sldId="259"/>
            <ac:spMk id="9" creationId="{5BF52632-E9BC-2987-8CF7-CBF492B62CA2}"/>
          </ac:spMkLst>
        </pc:spChg>
        <pc:spChg chg="add del mod">
          <ac:chgData name="DEB, Amartya" userId="01a43114-66ed-4515-ad32-3ba68efdb23c" providerId="ADAL" clId="{4CFB1F26-73E9-459D-AF40-C0E4C527AACA}" dt="2026-09-04T14:08:26.594" v="1493" actId="22"/>
          <ac:spMkLst>
            <pc:docMk/>
            <pc:sldMk cId="2287024399" sldId="259"/>
            <ac:spMk id="9" creationId="{6F4885BA-082F-3991-5AD3-D414D1352A57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10" creationId="{51D635BA-6B6E-0819-8E2F-011B49CEF59B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12" creationId="{DADB44C4-EE9C-6BD4-6997-B475D61B5EB0}"/>
          </ac:spMkLst>
        </pc:spChg>
        <pc:spChg chg="add del mod">
          <ac:chgData name="DEB, Amartya" userId="01a43114-66ed-4515-ad32-3ba68efdb23c" providerId="ADAL" clId="{4CFB1F26-73E9-459D-AF40-C0E4C527AACA}" dt="2026-09-04T14:08:17.901" v="1485" actId="22"/>
          <ac:spMkLst>
            <pc:docMk/>
            <pc:sldMk cId="2287024399" sldId="259"/>
            <ac:spMk id="13" creationId="{D0FF6188-5156-8C69-19F9-B05A7618253B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18" creationId="{99F8515E-F100-D79E-32BA-3937E76E5A8F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23" creationId="{3FA2EF7B-C8AF-53FB-FF1F-06746AE5F5EB}"/>
          </ac:spMkLst>
        </pc:spChg>
        <pc:spChg chg="mod">
          <ac:chgData name="DEB, Amartya" userId="01a43114-66ed-4515-ad32-3ba68efdb23c" providerId="ADAL" clId="{4CFB1F26-73E9-459D-AF40-C0E4C527AACA}" dt="2026-09-01T14:49:34.266" v="46" actId="20577"/>
          <ac:spMkLst>
            <pc:docMk/>
            <pc:sldMk cId="2287024399" sldId="259"/>
            <ac:spMk id="29" creationId="{F3193DA9-08E5-D2D1-773A-DC984417CF57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40" creationId="{43AF84AF-BC76-9E80-E922-A9AE75FBA1E3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42" creationId="{CDE78C9D-3A4D-2C5B-E9F5-06BCE7F68670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43" creationId="{0B2020C9-D1DD-B2EC-7B42-005975857033}"/>
          </ac:spMkLst>
        </pc:spChg>
        <pc:spChg chg="mod">
          <ac:chgData name="DEB, Amartya" userId="01a43114-66ed-4515-ad32-3ba68efdb23c" providerId="ADAL" clId="{4CFB1F26-73E9-459D-AF40-C0E4C527AACA}" dt="2026-09-02T10:45:56.620" v="237" actId="20577"/>
          <ac:spMkLst>
            <pc:docMk/>
            <pc:sldMk cId="2287024399" sldId="259"/>
            <ac:spMk id="45" creationId="{8BC6E800-4B7A-7259-85BA-DAD57487544C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52" creationId="{29217325-5DBF-217F-E11B-DA3552205E62}"/>
          </ac:spMkLst>
        </pc:spChg>
        <pc:spChg chg="mod">
          <ac:chgData name="DEB, Amartya" userId="01a43114-66ed-4515-ad32-3ba68efdb23c" providerId="ADAL" clId="{4CFB1F26-73E9-459D-AF40-C0E4C527AACA}" dt="2026-09-04T14:08:27.768" v="1494" actId="1035"/>
          <ac:spMkLst>
            <pc:docMk/>
            <pc:sldMk cId="2287024399" sldId="259"/>
            <ac:spMk id="55" creationId="{DF31CD98-33FA-48CC-FDEB-DD395DB0219B}"/>
          </ac:spMkLst>
        </pc:spChg>
      </pc:sldChg>
      <pc:sldChg chg="modSp mod modNotesTx">
        <pc:chgData name="DEB, Amartya" userId="01a43114-66ed-4515-ad32-3ba68efdb23c" providerId="ADAL" clId="{4CFB1F26-73E9-459D-AF40-C0E4C527AACA}" dt="2026-09-04T10:23:56.619" v="1190" actId="20577"/>
        <pc:sldMkLst>
          <pc:docMk/>
          <pc:sldMk cId="267924877" sldId="261"/>
        </pc:sldMkLst>
        <pc:spChg chg="mod">
          <ac:chgData name="DEB, Amartya" userId="01a43114-66ed-4515-ad32-3ba68efdb23c" providerId="ADAL" clId="{4CFB1F26-73E9-459D-AF40-C0E4C527AACA}" dt="2026-09-02T10:47:07.386" v="249" actId="207"/>
          <ac:spMkLst>
            <pc:docMk/>
            <pc:sldMk cId="267924877" sldId="261"/>
            <ac:spMk id="2" creationId="{F2911810-70C5-D7E4-1518-6978A18F5763}"/>
          </ac:spMkLst>
        </pc:spChg>
      </pc:sldChg>
      <pc:sldChg chg="addSp delSp modSp mod modNotesTx">
        <pc:chgData name="DEB, Amartya" userId="01a43114-66ed-4515-ad32-3ba68efdb23c" providerId="ADAL" clId="{4CFB1F26-73E9-459D-AF40-C0E4C527AACA}" dt="2026-09-04T14:08:19.152" v="1487" actId="11529"/>
        <pc:sldMkLst>
          <pc:docMk/>
          <pc:sldMk cId="112194560" sldId="262"/>
        </pc:sldMkLst>
        <pc:spChg chg="add del">
          <ac:chgData name="DEB, Amartya" userId="01a43114-66ed-4515-ad32-3ba68efdb23c" providerId="ADAL" clId="{4CFB1F26-73E9-459D-AF40-C0E4C527AACA}" dt="2026-09-04T14:08:19.152" v="1487" actId="11529"/>
          <ac:spMkLst>
            <pc:docMk/>
            <pc:sldMk cId="112194560" sldId="262"/>
            <ac:spMk id="4" creationId="{17B28F5A-18D7-203E-8544-CD44828E967E}"/>
          </ac:spMkLst>
        </pc:spChg>
        <pc:spChg chg="mod">
          <ac:chgData name="DEB, Amartya" userId="01a43114-66ed-4515-ad32-3ba68efdb23c" providerId="ADAL" clId="{4CFB1F26-73E9-459D-AF40-C0E4C527AACA}" dt="2026-09-02T10:37:56.743" v="96" actId="1076"/>
          <ac:spMkLst>
            <pc:docMk/>
            <pc:sldMk cId="112194560" sldId="262"/>
            <ac:spMk id="29" creationId="{C24D5B78-E7D3-F3CE-B709-DBB28D5D54F2}"/>
          </ac:spMkLst>
        </pc:spChg>
        <pc:spChg chg="mod">
          <ac:chgData name="DEB, Amartya" userId="01a43114-66ed-4515-ad32-3ba68efdb23c" providerId="ADAL" clId="{4CFB1F26-73E9-459D-AF40-C0E4C527AACA}" dt="2026-09-02T10:37:56.743" v="96" actId="1076"/>
          <ac:spMkLst>
            <pc:docMk/>
            <pc:sldMk cId="112194560" sldId="262"/>
            <ac:spMk id="31" creationId="{9AF14D71-BF64-AAEA-1B28-29738F765FE0}"/>
          </ac:spMkLst>
        </pc:spChg>
        <pc:picChg chg="mod">
          <ac:chgData name="DEB, Amartya" userId="01a43114-66ed-4515-ad32-3ba68efdb23c" providerId="ADAL" clId="{4CFB1F26-73E9-459D-AF40-C0E4C527AACA}" dt="2026-09-02T10:37:56.743" v="96" actId="1076"/>
          <ac:picMkLst>
            <pc:docMk/>
            <pc:sldMk cId="112194560" sldId="262"/>
            <ac:picMk id="26" creationId="{75E1DAAD-8802-0ACF-E8E9-D391655870B5}"/>
          </ac:picMkLst>
        </pc:picChg>
        <pc:picChg chg="mod">
          <ac:chgData name="DEB, Amartya" userId="01a43114-66ed-4515-ad32-3ba68efdb23c" providerId="ADAL" clId="{4CFB1F26-73E9-459D-AF40-C0E4C527AACA}" dt="2026-09-02T10:37:56.743" v="96" actId="1076"/>
          <ac:picMkLst>
            <pc:docMk/>
            <pc:sldMk cId="112194560" sldId="262"/>
            <ac:picMk id="28" creationId="{C507D576-62EC-9154-06E4-741254161101}"/>
          </ac:picMkLst>
        </pc:picChg>
      </pc:sldChg>
      <pc:sldChg chg="modSp mod modNotesTx">
        <pc:chgData name="DEB, Amartya" userId="01a43114-66ed-4515-ad32-3ba68efdb23c" providerId="ADAL" clId="{4CFB1F26-73E9-459D-AF40-C0E4C527AACA}" dt="2026-09-02T10:55:42.480" v="426" actId="6549"/>
        <pc:sldMkLst>
          <pc:docMk/>
          <pc:sldMk cId="2661575122" sldId="263"/>
        </pc:sldMkLst>
        <pc:spChg chg="mod">
          <ac:chgData name="DEB, Amartya" userId="01a43114-66ed-4515-ad32-3ba68efdb23c" providerId="ADAL" clId="{4CFB1F26-73E9-459D-AF40-C0E4C527AACA}" dt="2026-09-02T10:50:08.856" v="371" actId="2711"/>
          <ac:spMkLst>
            <pc:docMk/>
            <pc:sldMk cId="2661575122" sldId="263"/>
            <ac:spMk id="2" creationId="{9C8AF3A3-8D9A-CC61-0964-C3879C8852E2}"/>
          </ac:spMkLst>
        </pc:spChg>
        <pc:spChg chg="mod">
          <ac:chgData name="DEB, Amartya" userId="01a43114-66ed-4515-ad32-3ba68efdb23c" providerId="ADAL" clId="{4CFB1F26-73E9-459D-AF40-C0E4C527AACA}" dt="2026-09-02T10:48:00.807" v="348" actId="20577"/>
          <ac:spMkLst>
            <pc:docMk/>
            <pc:sldMk cId="2661575122" sldId="263"/>
            <ac:spMk id="3" creationId="{9DDA1E27-0E81-A0F4-D9E4-A67FD529F1D9}"/>
          </ac:spMkLst>
        </pc:spChg>
      </pc:sldChg>
      <pc:sldChg chg="modSp mod">
        <pc:chgData name="DEB, Amartya" userId="01a43114-66ed-4515-ad32-3ba68efdb23c" providerId="ADAL" clId="{4CFB1F26-73E9-459D-AF40-C0E4C527AACA}" dt="2026-09-04T14:36:12.846" v="1683" actId="14100"/>
        <pc:sldMkLst>
          <pc:docMk/>
          <pc:sldMk cId="3007860151" sldId="264"/>
        </pc:sldMkLst>
        <pc:picChg chg="mod">
          <ac:chgData name="DEB, Amartya" userId="01a43114-66ed-4515-ad32-3ba68efdb23c" providerId="ADAL" clId="{4CFB1F26-73E9-459D-AF40-C0E4C527AACA}" dt="2026-09-04T14:36:12.846" v="1683" actId="14100"/>
          <ac:picMkLst>
            <pc:docMk/>
            <pc:sldMk cId="3007860151" sldId="264"/>
            <ac:picMk id="5" creationId="{44D0D930-0A68-FFFF-449A-733883F0AECE}"/>
          </ac:picMkLst>
        </pc:picChg>
      </pc:sldChg>
      <pc:sldChg chg="addSp delSp modSp mod modNotesTx">
        <pc:chgData name="DEB, Amartya" userId="01a43114-66ed-4515-ad32-3ba68efdb23c" providerId="ADAL" clId="{4CFB1F26-73E9-459D-AF40-C0E4C527AACA}" dt="2026-09-04T14:30:40.732" v="1670" actId="1076"/>
        <pc:sldMkLst>
          <pc:docMk/>
          <pc:sldMk cId="19764769" sldId="266"/>
        </pc:sldMkLst>
        <pc:spChg chg="mod">
          <ac:chgData name="DEB, Amartya" userId="01a43114-66ed-4515-ad32-3ba68efdb23c" providerId="ADAL" clId="{4CFB1F26-73E9-459D-AF40-C0E4C527AACA}" dt="2026-09-04T14:30:28.359" v="1669" actId="20577"/>
          <ac:spMkLst>
            <pc:docMk/>
            <pc:sldMk cId="19764769" sldId="266"/>
            <ac:spMk id="6" creationId="{3C2C135F-BE63-E276-3F0E-47369DE04C6B}"/>
          </ac:spMkLst>
        </pc:spChg>
        <pc:spChg chg="mod">
          <ac:chgData name="DEB, Amartya" userId="01a43114-66ed-4515-ad32-3ba68efdb23c" providerId="ADAL" clId="{4CFB1F26-73E9-459D-AF40-C0E4C527AACA}" dt="2026-09-04T14:30:27.965" v="1668" actId="20577"/>
          <ac:spMkLst>
            <pc:docMk/>
            <pc:sldMk cId="19764769" sldId="266"/>
            <ac:spMk id="7" creationId="{7203EACE-3948-C14D-A257-F87743AFE649}"/>
          </ac:spMkLst>
        </pc:spChg>
        <pc:spChg chg="add del mod">
          <ac:chgData name="DEB, Amartya" userId="01a43114-66ed-4515-ad32-3ba68efdb23c" providerId="ADAL" clId="{4CFB1F26-73E9-459D-AF40-C0E4C527AACA}" dt="2026-09-04T14:04:04.929" v="1444" actId="20577"/>
          <ac:spMkLst>
            <pc:docMk/>
            <pc:sldMk cId="19764769" sldId="266"/>
            <ac:spMk id="8" creationId="{93FBEAFA-0C9C-8D04-A3B6-172C7F533B27}"/>
          </ac:spMkLst>
        </pc:spChg>
        <pc:spChg chg="add del mod">
          <ac:chgData name="DEB, Amartya" userId="01a43114-66ed-4515-ad32-3ba68efdb23c" providerId="ADAL" clId="{4CFB1F26-73E9-459D-AF40-C0E4C527AACA}" dt="2026-09-04T14:01:27.834" v="1413" actId="478"/>
          <ac:spMkLst>
            <pc:docMk/>
            <pc:sldMk cId="19764769" sldId="266"/>
            <ac:spMk id="9" creationId="{96867192-5281-0892-908E-B10610AB5F32}"/>
          </ac:spMkLst>
        </pc:spChg>
        <pc:spChg chg="add mod">
          <ac:chgData name="DEB, Amartya" userId="01a43114-66ed-4515-ad32-3ba68efdb23c" providerId="ADAL" clId="{4CFB1F26-73E9-459D-AF40-C0E4C527AACA}" dt="2026-09-04T14:30:40.732" v="1670" actId="1076"/>
          <ac:spMkLst>
            <pc:docMk/>
            <pc:sldMk cId="19764769" sldId="266"/>
            <ac:spMk id="11" creationId="{B9299CB4-985A-F3EA-04AB-53A0EA90E849}"/>
          </ac:spMkLst>
        </pc:spChg>
      </pc:sldChg>
      <pc:sldChg chg="delSp modSp mod modNotesTx">
        <pc:chgData name="DEB, Amartya" userId="01a43114-66ed-4515-ad32-3ba68efdb23c" providerId="ADAL" clId="{4CFB1F26-73E9-459D-AF40-C0E4C527AACA}" dt="2026-09-04T13:43:22.778" v="1290" actId="20577"/>
        <pc:sldMkLst>
          <pc:docMk/>
          <pc:sldMk cId="1190314572" sldId="269"/>
        </pc:sldMkLst>
        <pc:spChg chg="mod">
          <ac:chgData name="DEB, Amartya" userId="01a43114-66ed-4515-ad32-3ba68efdb23c" providerId="ADAL" clId="{4CFB1F26-73E9-459D-AF40-C0E4C527AACA}" dt="2026-09-02T20:56:32.650" v="545" actId="20577"/>
          <ac:spMkLst>
            <pc:docMk/>
            <pc:sldMk cId="1190314572" sldId="269"/>
            <ac:spMk id="2" creationId="{0F708FA6-155E-96B0-C3E8-3057B90BEB6D}"/>
          </ac:spMkLst>
        </pc:spChg>
        <pc:spChg chg="mod">
          <ac:chgData name="DEB, Amartya" userId="01a43114-66ed-4515-ad32-3ba68efdb23c" providerId="ADAL" clId="{4CFB1F26-73E9-459D-AF40-C0E4C527AACA}" dt="2026-09-02T10:41:30.181" v="104" actId="207"/>
          <ac:spMkLst>
            <pc:docMk/>
            <pc:sldMk cId="1190314572" sldId="269"/>
            <ac:spMk id="12" creationId="{67D2B940-2672-5D75-68DF-E2A6B7AA56F7}"/>
          </ac:spMkLst>
        </pc:spChg>
        <pc:spChg chg="mod">
          <ac:chgData name="DEB, Amartya" userId="01a43114-66ed-4515-ad32-3ba68efdb23c" providerId="ADAL" clId="{4CFB1F26-73E9-459D-AF40-C0E4C527AACA}" dt="2026-09-02T10:41:10.340" v="100" actId="20577"/>
          <ac:spMkLst>
            <pc:docMk/>
            <pc:sldMk cId="1190314572" sldId="269"/>
            <ac:spMk id="23" creationId="{2CB0865F-5166-FA54-9ACA-7B9739E9DFF9}"/>
          </ac:spMkLst>
        </pc:spChg>
        <pc:picChg chg="mod">
          <ac:chgData name="DEB, Amartya" userId="01a43114-66ed-4515-ad32-3ba68efdb23c" providerId="ADAL" clId="{4CFB1F26-73E9-459D-AF40-C0E4C527AACA}" dt="2026-09-01T14:22:34.124" v="24" actId="14100"/>
          <ac:picMkLst>
            <pc:docMk/>
            <pc:sldMk cId="1190314572" sldId="269"/>
            <ac:picMk id="4" creationId="{1C75625B-B58C-C51F-0122-16614948EB86}"/>
          </ac:picMkLst>
        </pc:picChg>
      </pc:sldChg>
      <pc:sldChg chg="modSp mod">
        <pc:chgData name="DEB, Amartya" userId="01a43114-66ed-4515-ad32-3ba68efdb23c" providerId="ADAL" clId="{4CFB1F26-73E9-459D-AF40-C0E4C527AACA}" dt="2026-09-04T14:35:59.286" v="1680" actId="14100"/>
        <pc:sldMkLst>
          <pc:docMk/>
          <pc:sldMk cId="630627818" sldId="270"/>
        </pc:sldMkLst>
        <pc:picChg chg="mod">
          <ac:chgData name="DEB, Amartya" userId="01a43114-66ed-4515-ad32-3ba68efdb23c" providerId="ADAL" clId="{4CFB1F26-73E9-459D-AF40-C0E4C527AACA}" dt="2026-09-04T14:35:59.286" v="1680" actId="14100"/>
          <ac:picMkLst>
            <pc:docMk/>
            <pc:sldMk cId="630627818" sldId="270"/>
            <ac:picMk id="5" creationId="{8FD21779-0340-688B-6123-CADB3A8DE21A}"/>
          </ac:picMkLst>
        </pc:picChg>
      </pc:sldChg>
      <pc:sldChg chg="modSp mod modNotesTx">
        <pc:chgData name="DEB, Amartya" userId="01a43114-66ed-4515-ad32-3ba68efdb23c" providerId="ADAL" clId="{4CFB1F26-73E9-459D-AF40-C0E4C527AACA}" dt="2026-09-04T14:36:04.405" v="1681" actId="14100"/>
        <pc:sldMkLst>
          <pc:docMk/>
          <pc:sldMk cId="3386372026" sldId="271"/>
        </pc:sldMkLst>
        <pc:picChg chg="mod">
          <ac:chgData name="DEB, Amartya" userId="01a43114-66ed-4515-ad32-3ba68efdb23c" providerId="ADAL" clId="{4CFB1F26-73E9-459D-AF40-C0E4C527AACA}" dt="2026-09-04T14:36:04.405" v="1681" actId="14100"/>
          <ac:picMkLst>
            <pc:docMk/>
            <pc:sldMk cId="3386372026" sldId="271"/>
            <ac:picMk id="5" creationId="{6394EB5F-1723-1112-B35B-97DD5DFF2FF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846AE-A497-460D-A3C1-C61F824F934B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2E03D-C139-4961-9A57-C38EDE27E1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0137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dependent.co.uk/news/uk/home-news/suffolk-wildfire-sizewell-c-met-office-b3025224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theguardian.com/uk-news/2026/jul/31/suffolk-wildfire-sizewell-nuclear-plant-dunwich-heath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eneco.2025.108549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https://pxhere.com/es/photo/1097297</a:t>
            </a:r>
          </a:p>
          <a:p>
            <a:endParaRPr lang="en-IN" dirty="0"/>
          </a:p>
          <a:p>
            <a:r>
              <a:rPr lang="en-IN" dirty="0"/>
              <a:t>Nuclear sites  - both power generation and storage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3292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dirty="0"/>
              <a:t>Common goals to help us move beyond a sectoral dialogue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2512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Dominio </a:t>
            </a:r>
            <a:r>
              <a:rPr lang="en-I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publico</a:t>
            </a:r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Link - </a:t>
            </a:r>
            <a:r>
              <a:rPr lang="en-IN" dirty="0"/>
              <a:t>https://pxhere.com/es/photo/779703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4112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324DC-8E8C-4476-BF1D-737F188DF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B1D7B2-8EED-B525-E16C-74D8C5E37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DF585-D849-D802-D32A-EACBFEC9A9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CC0 Dominio </a:t>
            </a:r>
            <a:r>
              <a:rPr lang="en-I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publico</a:t>
            </a:r>
            <a:endParaRPr lang="en-I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https://pxhere.com/es/photo/1383359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14A52-2D33-F2ED-EC6D-6663F6786B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9409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20F42-E4DC-7010-DC10-D0B2F98AC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B12C48-77B1-2D6B-ACCA-F7E5B5F6B1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417D43-F7A5-7294-BCEA-D555133DF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CC0 Dominio </a:t>
            </a:r>
            <a:r>
              <a:rPr lang="en-I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publico</a:t>
            </a:r>
            <a:endParaRPr lang="en-I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https://pxhere.com/es/photo/1383359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43415-BFE6-12C8-202C-EDDCB5EB14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4549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>
                <a:hlinkClick r:id="rId3"/>
              </a:rPr>
              <a:t>Wildfire on Suffolk coast near nuclear power station ‘stabilised’ | The Independent</a:t>
            </a:r>
            <a:br>
              <a:rPr lang="en-IN" dirty="0"/>
            </a:br>
            <a:r>
              <a:rPr lang="en-GB" dirty="0">
                <a:hlinkClick r:id="rId4"/>
              </a:rPr>
              <a:t>Wildfire near Sizewell nuclear plant causes ‘total devastation’ to Suffolk landscape | Suffolk | The Guardian</a:t>
            </a:r>
            <a:endParaRPr lang="en-IN" dirty="0"/>
          </a:p>
          <a:p>
            <a:endParaRPr lang="en-IN" dirty="0"/>
          </a:p>
          <a:p>
            <a:r>
              <a:rPr lang="en-IN" dirty="0"/>
              <a:t>Movement of nuclear canisters along railway line at Berkeley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7818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Localised vs Regional risks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2309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Most of the data is recent – i.e. 2019-2024-2025 except for the 12 of 19 flood risk *Guardian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1264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DF76C-2621-F344-A95A-8F10FD2E8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8C0511-CF9A-2C05-28DC-5D8C12E90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7E7A6B-8055-35A7-8572-AE89B76671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CC0 Dominio </a:t>
            </a:r>
            <a:r>
              <a:rPr lang="en-I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publico</a:t>
            </a:r>
            <a:endParaRPr lang="en-I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https://pxhere.com/es/photo/1383359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DC780-E7EB-BF35-458A-E866A2CACA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2707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b="1" dirty="0"/>
              <a:t>Notes:</a:t>
            </a:r>
            <a:r>
              <a:rPr lang="en-IN" dirty="0"/>
              <a:t> Peti et al., 2026. Impact of Climate Change on Nuclear Waste Management.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597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20D14-6EEF-C81A-D76C-F40EA2376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25CFB-D2B1-3338-1391-98A1522AA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B518C9-ACF7-426C-3EE3-6A86B9EBE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CC0 Dominio </a:t>
            </a:r>
            <a:r>
              <a:rPr lang="en-I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publico</a:t>
            </a:r>
            <a:endParaRPr lang="en-I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https://pxhere.com/es/photo/1383359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D5568-4579-4CC7-E51F-3CCB71EE1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6924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https://pxhere.com/es/photo/797829  </a:t>
            </a:r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CC0 Dominio </a:t>
            </a:r>
            <a:r>
              <a:rPr lang="en-I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publico</a:t>
            </a:r>
            <a:b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Copilot  - </a:t>
            </a:r>
            <a:r>
              <a:rPr lang="en-IN" b="1" dirty="0"/>
              <a:t>50 TWh can power ~13.9 million UK homes for one year.</a:t>
            </a:r>
          </a:p>
          <a:p>
            <a:endParaRPr lang="en-IN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 </a:t>
            </a:r>
            <a:r>
              <a:rPr lang="en-IN" sz="1200" dirty="0">
                <a:solidFill>
                  <a:schemeClr val="bg1">
                    <a:lumMod val="50000"/>
                  </a:schemeClr>
                </a:solidFill>
              </a:rPr>
              <a:t>Sergio &amp; Colelli, 2025.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10.1016/j.eneco.2025.108549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2E03D-C139-4961-9A57-C38EDE27E177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472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D21F-04AC-443F-5B9B-D94CE5961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EA4386-2B0E-15C4-CC7A-9BC7064BB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3FAC8-74E5-E68D-2922-E606213D0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51EED-4D28-77B5-A39F-E73610466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35116-D651-98DF-C86F-C33E211AD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724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EC6-281F-2BC0-71A3-B63A98B63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1C238B-2E7F-6B0D-A10D-F47606C2C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D3823-CA90-319A-DBF0-62E2BA7D1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50490-564F-F133-CEE1-91C9CB87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2A38A-4C3F-4D58-69D8-1EB2016BE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918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8A989-20DE-8BA6-9D6B-0D605F72DD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748655-4978-2496-0BF0-891A791B8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AAA22-D548-D82C-05A4-3D5ED7F9C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3641E-7CF1-7919-FB0A-DAED313F2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7ED42-EA12-5589-DA6C-B0DB72955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924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D3417-CD62-6FB7-BE74-BAFA969E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850B7-0D62-2D5C-37B7-2F5710BE4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82861-EA84-07DF-D2FB-9E4DDE413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13450-8E6B-1AE4-BBB6-321B96565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89555-0A94-6951-B728-3A0AADD8F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346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B039F-E05D-9973-3DD4-CB2B39C5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2380EE-BEAE-DE49-286B-70479A990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8D305-3CD1-DEA0-02B6-849D7B33F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6D3C9-B69B-344B-57D1-E8B48794E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92782-1FAB-9856-1F31-3308C75EF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814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DD4EC-5CC4-3A8E-E83C-59B5963C9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AA704-FA71-5E54-6D47-5B929D201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6BED2-C486-FAEF-6481-9D62B993C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4659F-F572-E4BC-B202-60A5F9A93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37F04-70B0-45BF-3EB5-53C39CE51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EB7C0-B69B-AA7F-BBA8-B2E052C74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654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25D09-4B4A-A404-00C7-94C880074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F928C-63BA-D228-D7B8-A7CB42435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0E62E-CB14-5471-6D15-9D50461E5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B5174-5824-04F7-C2C5-24D506D8F6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574976-16D6-857F-0B3A-B69FC6E67A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D3D115-2580-B7FA-4E08-720A6178D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67A991-1C7A-18E4-1673-BA2C892F1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B6E023-7DBE-63DB-164D-1B5038E2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7590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F620D-1FD7-BCD1-66D2-F9C911A2F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DA857-A23B-3AF5-1E58-9784F63B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0BDA15-0497-2AA3-2039-30CC87903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E43D5B-6DCA-3023-2096-2BAB5630E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7801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642F28-9F1C-9457-4487-DCD34EFFF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1DCF38-0F1E-7337-C731-A895BB7A5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8F926-3669-412D-5B9E-1A877889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1769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D9C30-879E-86E9-E203-48ADF392C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05EEE-EFF7-7425-61E5-1877F3FF3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FB54A-EAC2-51B3-E763-882924376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79903-E37B-FA30-0C85-CB7F6711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B73750-D3D5-F80E-7F6B-1150B3FE5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D0B6C-FB8C-7E69-B2CC-BCE1CAB6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316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C50AF-03FB-6CB8-A416-2A9D44CC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44D0F-D821-3EB4-4EE9-3DD2042DD8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74CF27-503B-8C52-885B-F9CE8D8F2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D0E10-D153-843A-F661-CBB0D2B49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80A24-7ACA-D66A-4E16-DD103B80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AD7765-A27C-6EF7-9363-96CEF12DC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9557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90AB04-1ADA-B333-0ECB-A4E96476F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503E7-292D-580F-E04C-BA387A8BD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341D4-F5EE-7E4D-63B5-7862353B83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65A9D-5DDD-4CD5-A5B7-A8465A58C0BA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BAB03-7895-93AB-6CE9-4DDC27AD9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B19AB-1CDE-39CF-D681-96179DCC2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E986C-AFB4-4363-9871-377EA494A8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512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!d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!d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!d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!d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ng.com/search?pglt=419&amp;q=Romania+blasts+rock+to+divert+water+from+drought-hit+Danube+to+nuclear+reactor+%7C+Romania+%7C+The+Guardian&amp;cvid=603f5461a24941fd81eed2806040be67&amp;gs_lcrp=EgRlZGdlKgYIABBFGDkyBggAEEUYOTIGCAEQRRg8MgcIAhDrBxhA0gEIMTkyN2owajeoAgCwAgA&amp;FORM=ANNTA1&amp;PC=W099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theweek.in/news/defence/2026/08/28/the-danube-and-water-energy-nexus-from-the-past-to-the-present-crisis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hyperlink" Target="https://www.reuters.com/business/environment/hungary-sink-two-barges-near-nuclear-plant-ensure-cooling-2026-08-14/" TargetMode="External"/><Relationship Id="rId4" Type="http://schemas.microsoft.com/office/2007/relationships/hdphoto" Target="../media/hdphoto1.wdp"/><Relationship Id="rId9" Type="http://schemas.openxmlformats.org/officeDocument/2006/relationships/hyperlink" Target="https://www.bbc.co.uk/news/articles/cn0nqv05g0d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!d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!d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!d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46750D9-0F66-2507-B943-460F80B11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82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6D85C-F3DE-15C5-133C-48902E9FF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101" y="1122363"/>
            <a:ext cx="10318059" cy="675957"/>
          </a:xfrm>
        </p:spPr>
        <p:txBody>
          <a:bodyPr>
            <a:normAutofit fontScale="90000"/>
          </a:bodyPr>
          <a:lstStyle/>
          <a:p>
            <a:r>
              <a:rPr lang="en-IN" sz="4800" b="1" dirty="0">
                <a:solidFill>
                  <a:srgbClr val="9966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Sites and Climate Change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4E26513-7B86-4BA4-03CC-AEDBCF72F323}"/>
              </a:ext>
            </a:extLst>
          </p:cNvPr>
          <p:cNvSpPr txBox="1">
            <a:spLocks/>
          </p:cNvSpPr>
          <p:nvPr/>
        </p:nvSpPr>
        <p:spPr>
          <a:xfrm>
            <a:off x="170516" y="1898173"/>
            <a:ext cx="11887200" cy="373380"/>
          </a:xfrm>
          <a:prstGeom prst="rect">
            <a:avLst/>
          </a:prstGeom>
          <a:solidFill>
            <a:schemeClr val="tx1">
              <a:alpha val="53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800" dirty="0">
                <a:solidFill>
                  <a:schemeClr val="bg1"/>
                </a:solidFill>
              </a:rPr>
              <a:t>Presentation for Nuclear Advisory Legacy Forum – Radioactive Waste Planning Group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BE1EF2-1379-0B7C-E773-0CCF4EE92AC6}"/>
              </a:ext>
            </a:extLst>
          </p:cNvPr>
          <p:cNvSpPr txBox="1"/>
          <p:nvPr/>
        </p:nvSpPr>
        <p:spPr>
          <a:xfrm>
            <a:off x="6458093" y="3118167"/>
            <a:ext cx="3607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i="1" dirty="0">
                <a:solidFill>
                  <a:schemeClr val="bg1">
                    <a:lumMod val="50000"/>
                  </a:schemeClr>
                </a:solidFill>
              </a:rPr>
              <a:t>Amartya Deb</a:t>
            </a:r>
          </a:p>
          <a:p>
            <a:r>
              <a:rPr lang="en-IN" sz="2400" b="1" i="1" dirty="0">
                <a:solidFill>
                  <a:schemeClr val="bg1">
                    <a:lumMod val="50000"/>
                  </a:schemeClr>
                </a:solidFill>
              </a:rPr>
              <a:t>9</a:t>
            </a:r>
            <a:r>
              <a:rPr lang="en-IN" sz="2400" b="1" i="1" baseline="30000" dirty="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IN" sz="2400" b="1" i="1" dirty="0">
                <a:solidFill>
                  <a:schemeClr val="bg1">
                    <a:lumMod val="50000"/>
                  </a:schemeClr>
                </a:solidFill>
              </a:rPr>
              <a:t> September 2026.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9E00BF-C796-005D-A48E-FE24033ADBA3}"/>
              </a:ext>
            </a:extLst>
          </p:cNvPr>
          <p:cNvSpPr txBox="1"/>
          <p:nvPr/>
        </p:nvSpPr>
        <p:spPr>
          <a:xfrm>
            <a:off x="170516" y="6304836"/>
            <a:ext cx="5393376" cy="341632"/>
          </a:xfrm>
          <a:prstGeom prst="rect">
            <a:avLst/>
          </a:prstGeom>
          <a:solidFill>
            <a:schemeClr val="tx1">
              <a:alpha val="1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en-IN" dirty="0"/>
              <a:t>Views expressed are personal. Photo: CC0 1.0 Universal  </a:t>
            </a:r>
          </a:p>
        </p:txBody>
      </p:sp>
    </p:spTree>
    <p:extLst>
      <p:ext uri="{BB962C8B-B14F-4D97-AF65-F5344CB8AC3E}">
        <p14:creationId xmlns:p14="http://schemas.microsoft.com/office/powerpoint/2010/main" val="48976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11810-70C5-D7E4-1518-6978A18F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1840" cy="714863"/>
          </a:xfrm>
        </p:spPr>
        <p:txBody>
          <a:bodyPr>
            <a:noAutofit/>
          </a:bodyPr>
          <a:lstStyle/>
          <a:p>
            <a:r>
              <a:rPr lang="en-IN" sz="2800" dirty="0"/>
              <a:t>Risk arenas that improves understanding of the interconnectedness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3E1B8C-5949-76CD-FAF1-03432ABAAE0F}"/>
              </a:ext>
            </a:extLst>
          </p:cNvPr>
          <p:cNvSpPr/>
          <p:nvPr/>
        </p:nvSpPr>
        <p:spPr>
          <a:xfrm>
            <a:off x="5358018" y="3174938"/>
            <a:ext cx="1790699" cy="124759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Nuclear Plant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7BFDCF-E768-6B66-0019-C5F77D45C289}"/>
              </a:ext>
            </a:extLst>
          </p:cNvPr>
          <p:cNvSpPr/>
          <p:nvPr/>
        </p:nvSpPr>
        <p:spPr>
          <a:xfrm>
            <a:off x="5357170" y="1223512"/>
            <a:ext cx="1790702" cy="124759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Transportation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DCF0C6-FAA7-04C8-2D2D-576E89B75E28}"/>
              </a:ext>
            </a:extLst>
          </p:cNvPr>
          <p:cNvSpPr/>
          <p:nvPr/>
        </p:nvSpPr>
        <p:spPr>
          <a:xfrm>
            <a:off x="5357170" y="5206406"/>
            <a:ext cx="1790703" cy="124759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Water</a:t>
            </a:r>
          </a:p>
          <a:p>
            <a:pPr algn="ctr"/>
            <a:r>
              <a:rPr lang="en-IN" dirty="0"/>
              <a:t>Environment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28E701-9DF3-4890-394E-998F2D24DC6B}"/>
              </a:ext>
            </a:extLst>
          </p:cNvPr>
          <p:cNvSpPr/>
          <p:nvPr/>
        </p:nvSpPr>
        <p:spPr>
          <a:xfrm>
            <a:off x="2714182" y="3174935"/>
            <a:ext cx="1790703" cy="124759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Human Settlements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3AF927-0528-1E0D-2C3C-DCDD2BEB258D}"/>
              </a:ext>
            </a:extLst>
          </p:cNvPr>
          <p:cNvSpPr/>
          <p:nvPr/>
        </p:nvSpPr>
        <p:spPr>
          <a:xfrm>
            <a:off x="7942088" y="3174935"/>
            <a:ext cx="1790703" cy="124422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Off-site Waste</a:t>
            </a:r>
          </a:p>
          <a:p>
            <a:pPr algn="ctr"/>
            <a:r>
              <a:rPr lang="en-IN" dirty="0"/>
              <a:t>Management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DD0700-9B4B-7731-E6E4-A2A59AE14F33}"/>
              </a:ext>
            </a:extLst>
          </p:cNvPr>
          <p:cNvSpPr txBox="1"/>
          <p:nvPr/>
        </p:nvSpPr>
        <p:spPr>
          <a:xfrm>
            <a:off x="8837439" y="1810970"/>
            <a:ext cx="1262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Risk: Disruption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527A5B-E3DF-8B98-CEE1-94DA8707E09E}"/>
              </a:ext>
            </a:extLst>
          </p:cNvPr>
          <p:cNvSpPr txBox="1"/>
          <p:nvPr/>
        </p:nvSpPr>
        <p:spPr>
          <a:xfrm>
            <a:off x="8219230" y="5382546"/>
            <a:ext cx="1627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tx2">
                    <a:lumMod val="50000"/>
                  </a:schemeClr>
                </a:solidFill>
              </a:rPr>
              <a:t>Risk:</a:t>
            </a:r>
          </a:p>
          <a:p>
            <a:r>
              <a:rPr lang="en-IN" b="1" dirty="0">
                <a:solidFill>
                  <a:schemeClr val="tx2">
                    <a:lumMod val="50000"/>
                  </a:schemeClr>
                </a:solidFill>
              </a:rPr>
              <a:t>Contamination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122246B-1E5D-3E1A-55DD-49034D8B69D2}"/>
              </a:ext>
            </a:extLst>
          </p:cNvPr>
          <p:cNvCxnSpPr>
            <a:cxnSpLocks/>
            <a:stCxn id="9" idx="0"/>
            <a:endCxn id="4" idx="2"/>
          </p:cNvCxnSpPr>
          <p:nvPr/>
        </p:nvCxnSpPr>
        <p:spPr>
          <a:xfrm flipV="1">
            <a:off x="6252522" y="4422529"/>
            <a:ext cx="846" cy="783877"/>
          </a:xfrm>
          <a:prstGeom prst="straightConnector1">
            <a:avLst/>
          </a:prstGeom>
          <a:ln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38">
            <a:extLst>
              <a:ext uri="{FF2B5EF4-FFF2-40B4-BE49-F238E27FC236}">
                <a16:creationId xmlns:a16="http://schemas.microsoft.com/office/drawing/2014/main" id="{D0FE147B-C8DF-060E-017C-E14FE27ECF55}"/>
              </a:ext>
            </a:extLst>
          </p:cNvPr>
          <p:cNvCxnSpPr>
            <a:cxnSpLocks/>
            <a:stCxn id="5" idx="3"/>
            <a:endCxn id="13" idx="0"/>
          </p:cNvCxnSpPr>
          <p:nvPr/>
        </p:nvCxnSpPr>
        <p:spPr>
          <a:xfrm>
            <a:off x="7147872" y="1847307"/>
            <a:ext cx="1689568" cy="1327628"/>
          </a:xfrm>
          <a:prstGeom prst="bentConnector2">
            <a:avLst/>
          </a:prstGeom>
          <a:ln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AA1A7975-42DA-AF23-77AF-68E5447F22BC}"/>
              </a:ext>
            </a:extLst>
          </p:cNvPr>
          <p:cNvSpPr txBox="1"/>
          <p:nvPr/>
        </p:nvSpPr>
        <p:spPr>
          <a:xfrm>
            <a:off x="3303501" y="5382546"/>
            <a:ext cx="1627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tx2">
                    <a:lumMod val="50000"/>
                  </a:schemeClr>
                </a:solidFill>
              </a:rPr>
              <a:t>Risk:</a:t>
            </a:r>
          </a:p>
          <a:p>
            <a:r>
              <a:rPr lang="en-IN" b="1" dirty="0">
                <a:solidFill>
                  <a:schemeClr val="tx2">
                    <a:lumMod val="50000"/>
                  </a:schemeClr>
                </a:solidFill>
              </a:rPr>
              <a:t>Contamination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058F7F7-20C5-2892-AD6A-413830BC8073}"/>
              </a:ext>
            </a:extLst>
          </p:cNvPr>
          <p:cNvSpPr txBox="1"/>
          <p:nvPr/>
        </p:nvSpPr>
        <p:spPr>
          <a:xfrm>
            <a:off x="6295595" y="4473961"/>
            <a:ext cx="1262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Risk: Disruption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490C8B2-8DA0-C32B-DC10-810C5ACEAD69}"/>
              </a:ext>
            </a:extLst>
          </p:cNvPr>
          <p:cNvSpPr txBox="1"/>
          <p:nvPr/>
        </p:nvSpPr>
        <p:spPr>
          <a:xfrm>
            <a:off x="6263924" y="2507680"/>
            <a:ext cx="1262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Risk: Disruption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FD646A7-4F08-0542-37C3-F1E9CF5D25F3}"/>
              </a:ext>
            </a:extLst>
          </p:cNvPr>
          <p:cNvSpPr txBox="1"/>
          <p:nvPr/>
        </p:nvSpPr>
        <p:spPr>
          <a:xfrm>
            <a:off x="4591882" y="3026995"/>
            <a:ext cx="1262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Risk: Disruption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DC6A914-5814-B7AB-DF6E-5AAAAE097A3D}"/>
              </a:ext>
            </a:extLst>
          </p:cNvPr>
          <p:cNvCxnSpPr>
            <a:cxnSpLocks/>
            <a:stCxn id="9" idx="1"/>
            <a:endCxn id="11" idx="2"/>
          </p:cNvCxnSpPr>
          <p:nvPr/>
        </p:nvCxnSpPr>
        <p:spPr>
          <a:xfrm rot="10800000">
            <a:off x="3609534" y="4422526"/>
            <a:ext cx="1747636" cy="1407676"/>
          </a:xfrm>
          <a:prstGeom prst="curvedConnector2">
            <a:avLst/>
          </a:prstGeom>
          <a:ln>
            <a:solidFill>
              <a:srgbClr val="00206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3">
            <a:extLst>
              <a:ext uri="{FF2B5EF4-FFF2-40B4-BE49-F238E27FC236}">
                <a16:creationId xmlns:a16="http://schemas.microsoft.com/office/drawing/2014/main" id="{BCF7A22A-9817-91C2-1295-4395F1080E95}"/>
              </a:ext>
            </a:extLst>
          </p:cNvPr>
          <p:cNvCxnSpPr>
            <a:cxnSpLocks/>
            <a:stCxn id="13" idx="2"/>
            <a:endCxn id="9" idx="3"/>
          </p:cNvCxnSpPr>
          <p:nvPr/>
        </p:nvCxnSpPr>
        <p:spPr>
          <a:xfrm rot="5400000">
            <a:off x="7287136" y="4279898"/>
            <a:ext cx="1411042" cy="1689567"/>
          </a:xfrm>
          <a:prstGeom prst="curvedConnector2">
            <a:avLst/>
          </a:prstGeom>
          <a:ln>
            <a:solidFill>
              <a:srgbClr val="00206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27E12687-767F-357F-6038-57F3E4C891F9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>
            <a:off x="6252521" y="2471102"/>
            <a:ext cx="847" cy="703836"/>
          </a:xfrm>
          <a:prstGeom prst="straightConnector1">
            <a:avLst/>
          </a:prstGeom>
          <a:ln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F3372E80-BB94-E6D3-9C74-09BA26B3D648}"/>
              </a:ext>
            </a:extLst>
          </p:cNvPr>
          <p:cNvCxnSpPr>
            <a:cxnSpLocks/>
            <a:stCxn id="11" idx="3"/>
            <a:endCxn id="4" idx="1"/>
          </p:cNvCxnSpPr>
          <p:nvPr/>
        </p:nvCxnSpPr>
        <p:spPr>
          <a:xfrm>
            <a:off x="4504885" y="3798731"/>
            <a:ext cx="853133" cy="3"/>
          </a:xfrm>
          <a:prstGeom prst="straightConnector1">
            <a:avLst/>
          </a:prstGeom>
          <a:ln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Lightning Bolt 173">
            <a:extLst>
              <a:ext uri="{FF2B5EF4-FFF2-40B4-BE49-F238E27FC236}">
                <a16:creationId xmlns:a16="http://schemas.microsoft.com/office/drawing/2014/main" id="{6AF24819-B18E-BEBE-AD1E-D230EDA572E5}"/>
              </a:ext>
            </a:extLst>
          </p:cNvPr>
          <p:cNvSpPr/>
          <p:nvPr/>
        </p:nvSpPr>
        <p:spPr>
          <a:xfrm>
            <a:off x="4840357" y="3673326"/>
            <a:ext cx="278295" cy="390501"/>
          </a:xfrm>
          <a:prstGeom prst="lightningBol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924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8CF634-D274-C607-AB94-5D856D130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0" b="1388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AF3A3-8D9A-CC61-0964-C3879C8852E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alpha val="49000"/>
            </a:schemeClr>
          </a:solidFill>
        </p:spPr>
        <p:txBody>
          <a:bodyPr>
            <a:normAutofit/>
          </a:bodyPr>
          <a:lstStyle/>
          <a:p>
            <a:r>
              <a:rPr lang="en-I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 cross-cutting dialogues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A1E27-0E81-A0F4-D9E4-A67FD529F1D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tx1">
              <a:lumMod val="95000"/>
              <a:lumOff val="5000"/>
              <a:alpha val="62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IN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chemeClr val="bg1"/>
                </a:solidFill>
              </a:rPr>
              <a:t>Nuclear sites have dependencies beyond their local settings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chemeClr val="bg1"/>
                </a:solidFill>
              </a:rPr>
              <a:t>Climate change has long-term and short-term impacts on nuclear sites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chemeClr val="bg1"/>
                </a:solidFill>
              </a:rPr>
              <a:t>Addressing sector-specific impacts are necessary but not sufficient</a:t>
            </a:r>
          </a:p>
          <a:p>
            <a:pPr>
              <a:buFont typeface="Wingdings" panose="05000000000000000000" pitchFamily="2" charset="2"/>
              <a:buChar char="§"/>
            </a:pPr>
            <a:endParaRPr lang="en-IN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chemeClr val="bg1"/>
                </a:solidFill>
              </a:rPr>
              <a:t>Agenda setting –  risk arenas for future discussions</a:t>
            </a:r>
          </a:p>
          <a:p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575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6CA0B-31FF-E8B3-ADD6-98EDD2308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D0D930-0A68-FFFF-449A-733883F0A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87EEB1-8C5D-7C8E-C2E0-97A22C30C469}"/>
              </a:ext>
            </a:extLst>
          </p:cNvPr>
          <p:cNvSpPr txBox="1"/>
          <p:nvPr/>
        </p:nvSpPr>
        <p:spPr>
          <a:xfrm>
            <a:off x="566057" y="5275843"/>
            <a:ext cx="502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3007860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A0655-CA52-E3D4-E687-367E4DBC9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EE1697-9B41-C195-0B71-2A61E8C9C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DB3A7B-0B2A-5A3B-EF12-29BA00351B10}"/>
              </a:ext>
            </a:extLst>
          </p:cNvPr>
          <p:cNvSpPr txBox="1"/>
          <p:nvPr/>
        </p:nvSpPr>
        <p:spPr>
          <a:xfrm>
            <a:off x="566057" y="5096941"/>
            <a:ext cx="502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 Climate &amp; Disruptions.</a:t>
            </a:r>
          </a:p>
        </p:txBody>
      </p:sp>
    </p:spTree>
    <p:extLst>
      <p:ext uri="{BB962C8B-B14F-4D97-AF65-F5344CB8AC3E}">
        <p14:creationId xmlns:p14="http://schemas.microsoft.com/office/powerpoint/2010/main" val="119990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DEBBE-5822-3DB6-510D-693858156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EE10B9-8BEB-9882-043D-63EF1A3C0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E3FC1F-8575-826D-A145-D83DB403AA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9" b="794"/>
          <a:stretch>
            <a:fillRect/>
          </a:stretch>
        </p:blipFill>
        <p:spPr>
          <a:xfrm>
            <a:off x="-51206" y="0"/>
            <a:ext cx="12275756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649D6B-2F8C-250C-A67C-C355EE524E23}"/>
              </a:ext>
            </a:extLst>
          </p:cNvPr>
          <p:cNvSpPr txBox="1"/>
          <p:nvPr/>
        </p:nvSpPr>
        <p:spPr>
          <a:xfrm>
            <a:off x="484256" y="194985"/>
            <a:ext cx="948270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Recent wildfires </a:t>
            </a: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Jul–Aug 2026</a:t>
            </a:r>
            <a:endParaRPr lang="en-GB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GB" sz="2800" b="1" dirty="0"/>
          </a:p>
          <a:p>
            <a:endParaRPr lang="en-GB" sz="20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D27696-A80D-FD3A-B1B5-E76B31A6C435}"/>
              </a:ext>
            </a:extLst>
          </p:cNvPr>
          <p:cNvSpPr txBox="1"/>
          <p:nvPr/>
        </p:nvSpPr>
        <p:spPr>
          <a:xfrm>
            <a:off x="165100" y="6273800"/>
            <a:ext cx="558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Photo: Gloucestershire Fire and Rescue Service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2B66D8-220C-56B3-94ED-53D0CB1E46CA}"/>
              </a:ext>
            </a:extLst>
          </p:cNvPr>
          <p:cNvSpPr txBox="1"/>
          <p:nvPr/>
        </p:nvSpPr>
        <p:spPr>
          <a:xfrm>
            <a:off x="405732" y="3929907"/>
            <a:ext cx="108427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“Wildfires can pose direct risk to nuclear site, or disrupt operations along routes transporting nuclear waste causing delays and diversions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0E256A-1000-511E-1C48-80C69894889E}"/>
              </a:ext>
            </a:extLst>
          </p:cNvPr>
          <p:cNvGrpSpPr/>
          <p:nvPr/>
        </p:nvGrpSpPr>
        <p:grpSpPr>
          <a:xfrm>
            <a:off x="1146977" y="1322325"/>
            <a:ext cx="10206823" cy="1020091"/>
            <a:chOff x="1146977" y="1322325"/>
            <a:chExt cx="10206823" cy="10200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F1685D8-DDDC-0F69-D730-8369BF139EEB}"/>
                </a:ext>
              </a:extLst>
            </p:cNvPr>
            <p:cNvSpPr txBox="1"/>
            <p:nvPr/>
          </p:nvSpPr>
          <p:spPr>
            <a:xfrm>
              <a:off x="1410239" y="1326753"/>
              <a:ext cx="4838161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40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 ha</a:t>
              </a:r>
            </a:p>
            <a:p>
              <a:r>
                <a:rPr lang="en-GB" sz="20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Gloucestershire (near Berkeley Site)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D7AA62-1836-FDC1-B3AD-5F14159102A3}"/>
                </a:ext>
              </a:extLst>
            </p:cNvPr>
            <p:cNvSpPr txBox="1"/>
            <p:nvPr/>
          </p:nvSpPr>
          <p:spPr>
            <a:xfrm>
              <a:off x="7366552" y="1322325"/>
              <a:ext cx="3987248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N" sz="40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 ha</a:t>
              </a:r>
            </a:p>
            <a:p>
              <a:r>
                <a:rPr lang="en-IN" sz="20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Suffolk (near Sizewell Sites)</a:t>
              </a:r>
              <a:endParaRPr lang="en-IN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A3CCDE0-2AD4-22BD-9900-8625D7ECC63A}"/>
                </a:ext>
              </a:extLst>
            </p:cNvPr>
            <p:cNvSpPr/>
            <p:nvPr/>
          </p:nvSpPr>
          <p:spPr>
            <a:xfrm>
              <a:off x="1146977" y="1529963"/>
              <a:ext cx="45719" cy="61746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42F12FE-20CD-37DC-7873-AFADD20482A1}"/>
                </a:ext>
              </a:extLst>
            </p:cNvPr>
            <p:cNvSpPr/>
            <p:nvPr/>
          </p:nvSpPr>
          <p:spPr>
            <a:xfrm>
              <a:off x="7040881" y="1529963"/>
              <a:ext cx="45719" cy="6174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01768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AE08708-43BB-F80D-78AB-27509689126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2410"/>
          <a:stretch>
            <a:fillRect/>
          </a:stretch>
        </p:blipFill>
        <p:spPr>
          <a:xfrm>
            <a:off x="0" y="1691640"/>
            <a:ext cx="12192000" cy="478536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0EBDDE01-0379-E9C3-6EF0-D01052E3D15C}"/>
              </a:ext>
            </a:extLst>
          </p:cNvPr>
          <p:cNvSpPr/>
          <p:nvPr/>
        </p:nvSpPr>
        <p:spPr>
          <a:xfrm>
            <a:off x="7874686" y="1894726"/>
            <a:ext cx="3886201" cy="16034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AB34DB-27D2-3BA6-E700-4151C79199ED}"/>
              </a:ext>
            </a:extLst>
          </p:cNvPr>
          <p:cNvSpPr/>
          <p:nvPr/>
        </p:nvSpPr>
        <p:spPr>
          <a:xfrm>
            <a:off x="7874686" y="1367994"/>
            <a:ext cx="3886201" cy="48002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049CA1-D2BE-8828-058C-83E34EB3D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663" y="410846"/>
            <a:ext cx="11254223" cy="778418"/>
          </a:xfrm>
        </p:spPr>
        <p:txBody>
          <a:bodyPr>
            <a:normAutofit/>
          </a:bodyPr>
          <a:lstStyle/>
          <a:p>
            <a:r>
              <a:rPr lang="en-IN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Danube River </a:t>
            </a:r>
            <a:r>
              <a:rPr lang="en-I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drought</a:t>
            </a:r>
            <a:r>
              <a:rPr lang="en-IN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August 2026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AB55926-18DD-0E85-6F3F-19397810BB74}"/>
              </a:ext>
            </a:extLst>
          </p:cNvPr>
          <p:cNvSpPr/>
          <p:nvPr/>
        </p:nvSpPr>
        <p:spPr>
          <a:xfrm>
            <a:off x="288701" y="1836420"/>
            <a:ext cx="9704348" cy="4380150"/>
          </a:xfrm>
          <a:custGeom>
            <a:avLst/>
            <a:gdLst>
              <a:gd name="csX0" fmla="*/ 0 w 6770955"/>
              <a:gd name="csY0" fmla="*/ 87424 h 2983087"/>
              <a:gd name="csX1" fmla="*/ 21771 w 6770955"/>
              <a:gd name="csY1" fmla="*/ 11224 h 2983087"/>
              <a:gd name="csX2" fmla="*/ 152400 w 6770955"/>
              <a:gd name="csY2" fmla="*/ 11224 h 2983087"/>
              <a:gd name="csX3" fmla="*/ 250371 w 6770955"/>
              <a:gd name="csY3" fmla="*/ 54767 h 2983087"/>
              <a:gd name="csX4" fmla="*/ 315685 w 6770955"/>
              <a:gd name="csY4" fmla="*/ 120081 h 2983087"/>
              <a:gd name="csX5" fmla="*/ 391885 w 6770955"/>
              <a:gd name="csY5" fmla="*/ 163624 h 2983087"/>
              <a:gd name="csX6" fmla="*/ 457200 w 6770955"/>
              <a:gd name="csY6" fmla="*/ 174510 h 2983087"/>
              <a:gd name="csX7" fmla="*/ 468085 w 6770955"/>
              <a:gd name="csY7" fmla="*/ 261596 h 2983087"/>
              <a:gd name="csX8" fmla="*/ 522514 w 6770955"/>
              <a:gd name="csY8" fmla="*/ 294253 h 2983087"/>
              <a:gd name="csX9" fmla="*/ 805543 w 6770955"/>
              <a:gd name="csY9" fmla="*/ 348681 h 2983087"/>
              <a:gd name="csX10" fmla="*/ 881743 w 6770955"/>
              <a:gd name="csY10" fmla="*/ 424881 h 2983087"/>
              <a:gd name="csX11" fmla="*/ 903514 w 6770955"/>
              <a:gd name="csY11" fmla="*/ 446653 h 2983087"/>
              <a:gd name="csX12" fmla="*/ 990600 w 6770955"/>
              <a:gd name="csY12" fmla="*/ 490196 h 2983087"/>
              <a:gd name="csX13" fmla="*/ 1175657 w 6770955"/>
              <a:gd name="csY13" fmla="*/ 479310 h 2983087"/>
              <a:gd name="csX14" fmla="*/ 1295400 w 6770955"/>
              <a:gd name="csY14" fmla="*/ 457538 h 2983087"/>
              <a:gd name="csX15" fmla="*/ 1317171 w 6770955"/>
              <a:gd name="csY15" fmla="*/ 413996 h 2983087"/>
              <a:gd name="csX16" fmla="*/ 1328057 w 6770955"/>
              <a:gd name="csY16" fmla="*/ 337796 h 2983087"/>
              <a:gd name="csX17" fmla="*/ 1382485 w 6770955"/>
              <a:gd name="csY17" fmla="*/ 326910 h 2983087"/>
              <a:gd name="csX18" fmla="*/ 1458685 w 6770955"/>
              <a:gd name="csY18" fmla="*/ 337796 h 2983087"/>
              <a:gd name="csX19" fmla="*/ 1480457 w 6770955"/>
              <a:gd name="csY19" fmla="*/ 370453 h 2983087"/>
              <a:gd name="csX20" fmla="*/ 1611085 w 6770955"/>
              <a:gd name="csY20" fmla="*/ 413996 h 2983087"/>
              <a:gd name="csX21" fmla="*/ 1643743 w 6770955"/>
              <a:gd name="csY21" fmla="*/ 457538 h 2983087"/>
              <a:gd name="csX22" fmla="*/ 1665514 w 6770955"/>
              <a:gd name="csY22" fmla="*/ 490196 h 2983087"/>
              <a:gd name="csX23" fmla="*/ 1752600 w 6770955"/>
              <a:gd name="csY23" fmla="*/ 533738 h 2983087"/>
              <a:gd name="csX24" fmla="*/ 1861457 w 6770955"/>
              <a:gd name="csY24" fmla="*/ 522853 h 2983087"/>
              <a:gd name="csX25" fmla="*/ 1894114 w 6770955"/>
              <a:gd name="csY25" fmla="*/ 490196 h 2983087"/>
              <a:gd name="csX26" fmla="*/ 2024743 w 6770955"/>
              <a:gd name="csY26" fmla="*/ 511967 h 2983087"/>
              <a:gd name="csX27" fmla="*/ 2035628 w 6770955"/>
              <a:gd name="csY27" fmla="*/ 544624 h 2983087"/>
              <a:gd name="csX28" fmla="*/ 2046514 w 6770955"/>
              <a:gd name="csY28" fmla="*/ 588167 h 2983087"/>
              <a:gd name="csX29" fmla="*/ 2068285 w 6770955"/>
              <a:gd name="csY29" fmla="*/ 620824 h 2983087"/>
              <a:gd name="csX30" fmla="*/ 2177143 w 6770955"/>
              <a:gd name="csY30" fmla="*/ 718796 h 2983087"/>
              <a:gd name="csX31" fmla="*/ 2209800 w 6770955"/>
              <a:gd name="csY31" fmla="*/ 729681 h 2983087"/>
              <a:gd name="csX32" fmla="*/ 2351314 w 6770955"/>
              <a:gd name="csY32" fmla="*/ 707910 h 2983087"/>
              <a:gd name="csX33" fmla="*/ 2460171 w 6770955"/>
              <a:gd name="csY33" fmla="*/ 729681 h 2983087"/>
              <a:gd name="csX34" fmla="*/ 2514600 w 6770955"/>
              <a:gd name="csY34" fmla="*/ 740567 h 2983087"/>
              <a:gd name="csX35" fmla="*/ 2569028 w 6770955"/>
              <a:gd name="csY35" fmla="*/ 773224 h 2983087"/>
              <a:gd name="csX36" fmla="*/ 2601685 w 6770955"/>
              <a:gd name="csY36" fmla="*/ 784110 h 2983087"/>
              <a:gd name="csX37" fmla="*/ 2645228 w 6770955"/>
              <a:gd name="csY37" fmla="*/ 838538 h 2983087"/>
              <a:gd name="csX38" fmla="*/ 2667000 w 6770955"/>
              <a:gd name="csY38" fmla="*/ 860310 h 2983087"/>
              <a:gd name="csX39" fmla="*/ 2645228 w 6770955"/>
              <a:gd name="csY39" fmla="*/ 947396 h 2983087"/>
              <a:gd name="csX40" fmla="*/ 2601685 w 6770955"/>
              <a:gd name="csY40" fmla="*/ 980053 h 2983087"/>
              <a:gd name="csX41" fmla="*/ 2547257 w 6770955"/>
              <a:gd name="csY41" fmla="*/ 1067138 h 2983087"/>
              <a:gd name="csX42" fmla="*/ 2569028 w 6770955"/>
              <a:gd name="csY42" fmla="*/ 1165110 h 2983087"/>
              <a:gd name="csX43" fmla="*/ 2612571 w 6770955"/>
              <a:gd name="csY43" fmla="*/ 1208653 h 2983087"/>
              <a:gd name="csX44" fmla="*/ 2569028 w 6770955"/>
              <a:gd name="csY44" fmla="*/ 1273967 h 2983087"/>
              <a:gd name="csX45" fmla="*/ 2525485 w 6770955"/>
              <a:gd name="csY45" fmla="*/ 1295738 h 2983087"/>
              <a:gd name="csX46" fmla="*/ 2547257 w 6770955"/>
              <a:gd name="csY46" fmla="*/ 1317510 h 2983087"/>
              <a:gd name="csX47" fmla="*/ 2590800 w 6770955"/>
              <a:gd name="csY47" fmla="*/ 1339281 h 2983087"/>
              <a:gd name="csX48" fmla="*/ 2612571 w 6770955"/>
              <a:gd name="csY48" fmla="*/ 1796481 h 2983087"/>
              <a:gd name="csX49" fmla="*/ 2677885 w 6770955"/>
              <a:gd name="csY49" fmla="*/ 1872681 h 2983087"/>
              <a:gd name="csX50" fmla="*/ 2688771 w 6770955"/>
              <a:gd name="csY50" fmla="*/ 2025081 h 2983087"/>
              <a:gd name="csX51" fmla="*/ 2710543 w 6770955"/>
              <a:gd name="csY51" fmla="*/ 2046853 h 2983087"/>
              <a:gd name="csX52" fmla="*/ 2830285 w 6770955"/>
              <a:gd name="csY52" fmla="*/ 2090396 h 2983087"/>
              <a:gd name="csX53" fmla="*/ 3004457 w 6770955"/>
              <a:gd name="csY53" fmla="*/ 2166596 h 2983087"/>
              <a:gd name="csX54" fmla="*/ 3037114 w 6770955"/>
              <a:gd name="csY54" fmla="*/ 2188367 h 2983087"/>
              <a:gd name="csX55" fmla="*/ 3135085 w 6770955"/>
              <a:gd name="csY55" fmla="*/ 2242796 h 2983087"/>
              <a:gd name="csX56" fmla="*/ 3178628 w 6770955"/>
              <a:gd name="csY56" fmla="*/ 2286338 h 2983087"/>
              <a:gd name="csX57" fmla="*/ 3243943 w 6770955"/>
              <a:gd name="csY57" fmla="*/ 2318996 h 2983087"/>
              <a:gd name="csX58" fmla="*/ 3287485 w 6770955"/>
              <a:gd name="csY58" fmla="*/ 2351653 h 2983087"/>
              <a:gd name="csX59" fmla="*/ 3363685 w 6770955"/>
              <a:gd name="csY59" fmla="*/ 2416967 h 2983087"/>
              <a:gd name="csX60" fmla="*/ 3429000 w 6770955"/>
              <a:gd name="csY60" fmla="*/ 2427853 h 2983087"/>
              <a:gd name="csX61" fmla="*/ 3494314 w 6770955"/>
              <a:gd name="csY61" fmla="*/ 2416967 h 2983087"/>
              <a:gd name="csX62" fmla="*/ 3526971 w 6770955"/>
              <a:gd name="csY62" fmla="*/ 2373424 h 2983087"/>
              <a:gd name="csX63" fmla="*/ 3548743 w 6770955"/>
              <a:gd name="csY63" fmla="*/ 2351653 h 2983087"/>
              <a:gd name="csX64" fmla="*/ 3657600 w 6770955"/>
              <a:gd name="csY64" fmla="*/ 2362538 h 2983087"/>
              <a:gd name="csX65" fmla="*/ 3755571 w 6770955"/>
              <a:gd name="csY65" fmla="*/ 2416967 h 2983087"/>
              <a:gd name="csX66" fmla="*/ 3831771 w 6770955"/>
              <a:gd name="csY66" fmla="*/ 2460510 h 2983087"/>
              <a:gd name="csX67" fmla="*/ 3864428 w 6770955"/>
              <a:gd name="csY67" fmla="*/ 2406081 h 2983087"/>
              <a:gd name="csX68" fmla="*/ 3886200 w 6770955"/>
              <a:gd name="csY68" fmla="*/ 2384310 h 2983087"/>
              <a:gd name="csX69" fmla="*/ 3995057 w 6770955"/>
              <a:gd name="csY69" fmla="*/ 2406081 h 2983087"/>
              <a:gd name="csX70" fmla="*/ 4005943 w 6770955"/>
              <a:gd name="csY70" fmla="*/ 2438738 h 2983087"/>
              <a:gd name="csX71" fmla="*/ 4039862 w 6770955"/>
              <a:gd name="csY71" fmla="*/ 2486754 h 2983087"/>
              <a:gd name="csX72" fmla="*/ 3951514 w 6770955"/>
              <a:gd name="csY72" fmla="*/ 2514938 h 2983087"/>
              <a:gd name="csX73" fmla="*/ 3962400 w 6770955"/>
              <a:gd name="csY73" fmla="*/ 2591138 h 2983087"/>
              <a:gd name="csX74" fmla="*/ 4005943 w 6770955"/>
              <a:gd name="csY74" fmla="*/ 2634681 h 2983087"/>
              <a:gd name="csX75" fmla="*/ 4125685 w 6770955"/>
              <a:gd name="csY75" fmla="*/ 2667338 h 2983087"/>
              <a:gd name="csX76" fmla="*/ 4147457 w 6770955"/>
              <a:gd name="csY76" fmla="*/ 2721767 h 2983087"/>
              <a:gd name="csX77" fmla="*/ 4158343 w 6770955"/>
              <a:gd name="csY77" fmla="*/ 2754424 h 2983087"/>
              <a:gd name="csX78" fmla="*/ 4136571 w 6770955"/>
              <a:gd name="csY78" fmla="*/ 2776196 h 2983087"/>
              <a:gd name="csX79" fmla="*/ 4082143 w 6770955"/>
              <a:gd name="csY79" fmla="*/ 2819738 h 2983087"/>
              <a:gd name="csX80" fmla="*/ 4071257 w 6770955"/>
              <a:gd name="csY80" fmla="*/ 2863281 h 2983087"/>
              <a:gd name="csX81" fmla="*/ 4103914 w 6770955"/>
              <a:gd name="csY81" fmla="*/ 2917710 h 2983087"/>
              <a:gd name="csX82" fmla="*/ 4147457 w 6770955"/>
              <a:gd name="csY82" fmla="*/ 2939481 h 2983087"/>
              <a:gd name="csX83" fmla="*/ 4267200 w 6770955"/>
              <a:gd name="csY83" fmla="*/ 2906824 h 2983087"/>
              <a:gd name="csX84" fmla="*/ 4310743 w 6770955"/>
              <a:gd name="csY84" fmla="*/ 2874167 h 2983087"/>
              <a:gd name="csX85" fmla="*/ 4343400 w 6770955"/>
              <a:gd name="csY85" fmla="*/ 2863281 h 2983087"/>
              <a:gd name="csX86" fmla="*/ 4430485 w 6770955"/>
              <a:gd name="csY86" fmla="*/ 2906824 h 2983087"/>
              <a:gd name="csX87" fmla="*/ 4484914 w 6770955"/>
              <a:gd name="csY87" fmla="*/ 2939481 h 2983087"/>
              <a:gd name="csX88" fmla="*/ 4702628 w 6770955"/>
              <a:gd name="csY88" fmla="*/ 2983024 h 2983087"/>
              <a:gd name="csX89" fmla="*/ 4800600 w 6770955"/>
              <a:gd name="csY89" fmla="*/ 2961253 h 2983087"/>
              <a:gd name="csX90" fmla="*/ 4844143 w 6770955"/>
              <a:gd name="csY90" fmla="*/ 2917710 h 2983087"/>
              <a:gd name="csX91" fmla="*/ 4996543 w 6770955"/>
              <a:gd name="csY91" fmla="*/ 2950367 h 2983087"/>
              <a:gd name="csX92" fmla="*/ 5094514 w 6770955"/>
              <a:gd name="csY92" fmla="*/ 2983024 h 2983087"/>
              <a:gd name="csX93" fmla="*/ 5246914 w 6770955"/>
              <a:gd name="csY93" fmla="*/ 2939481 h 2983087"/>
              <a:gd name="csX94" fmla="*/ 5290457 w 6770955"/>
              <a:gd name="csY94" fmla="*/ 2895938 h 2983087"/>
              <a:gd name="csX95" fmla="*/ 5344885 w 6770955"/>
              <a:gd name="csY95" fmla="*/ 2885053 h 2983087"/>
              <a:gd name="csX96" fmla="*/ 5399314 w 6770955"/>
              <a:gd name="csY96" fmla="*/ 2863281 h 2983087"/>
              <a:gd name="csX97" fmla="*/ 5475514 w 6770955"/>
              <a:gd name="csY97" fmla="*/ 2808853 h 2983087"/>
              <a:gd name="csX98" fmla="*/ 5584371 w 6770955"/>
              <a:gd name="csY98" fmla="*/ 2754424 h 2983087"/>
              <a:gd name="csX99" fmla="*/ 5715000 w 6770955"/>
              <a:gd name="csY99" fmla="*/ 2689110 h 2983087"/>
              <a:gd name="csX100" fmla="*/ 5921828 w 6770955"/>
              <a:gd name="csY100" fmla="*/ 2678224 h 2983087"/>
              <a:gd name="csX101" fmla="*/ 6074228 w 6770955"/>
              <a:gd name="csY101" fmla="*/ 2602024 h 2983087"/>
              <a:gd name="csX102" fmla="*/ 6063343 w 6770955"/>
              <a:gd name="csY102" fmla="*/ 2525824 h 2983087"/>
              <a:gd name="csX103" fmla="*/ 6041571 w 6770955"/>
              <a:gd name="csY103" fmla="*/ 2504053 h 2983087"/>
              <a:gd name="csX104" fmla="*/ 5976257 w 6770955"/>
              <a:gd name="csY104" fmla="*/ 2416967 h 2983087"/>
              <a:gd name="csX105" fmla="*/ 5987143 w 6770955"/>
              <a:gd name="csY105" fmla="*/ 2231910 h 2983087"/>
              <a:gd name="csX106" fmla="*/ 6063343 w 6770955"/>
              <a:gd name="csY106" fmla="*/ 2101281 h 2983087"/>
              <a:gd name="csX107" fmla="*/ 6128657 w 6770955"/>
              <a:gd name="csY107" fmla="*/ 2035967 h 2983087"/>
              <a:gd name="csX108" fmla="*/ 6150428 w 6770955"/>
              <a:gd name="csY108" fmla="*/ 2003310 h 2983087"/>
              <a:gd name="csX109" fmla="*/ 6259285 w 6770955"/>
              <a:gd name="csY109" fmla="*/ 2057738 h 2983087"/>
              <a:gd name="csX110" fmla="*/ 6291943 w 6770955"/>
              <a:gd name="csY110" fmla="*/ 2068624 h 2983087"/>
              <a:gd name="csX111" fmla="*/ 6368143 w 6770955"/>
              <a:gd name="csY111" fmla="*/ 2079510 h 2983087"/>
              <a:gd name="csX112" fmla="*/ 6433457 w 6770955"/>
              <a:gd name="csY112" fmla="*/ 2057738 h 2983087"/>
              <a:gd name="csX113" fmla="*/ 6477000 w 6770955"/>
              <a:gd name="csY113" fmla="*/ 2025081 h 2983087"/>
              <a:gd name="csX114" fmla="*/ 6574971 w 6770955"/>
              <a:gd name="csY114" fmla="*/ 2003310 h 2983087"/>
              <a:gd name="csX115" fmla="*/ 6651171 w 6770955"/>
              <a:gd name="csY115" fmla="*/ 2014196 h 2983087"/>
              <a:gd name="csX116" fmla="*/ 6738257 w 6770955"/>
              <a:gd name="csY116" fmla="*/ 2057738 h 2983087"/>
              <a:gd name="csX117" fmla="*/ 6770914 w 6770955"/>
              <a:gd name="csY117" fmla="*/ 2101281 h 29830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</a:cxnLst>
            <a:rect l="l" t="t" r="r" b="b"/>
            <a:pathLst>
              <a:path w="6770955" h="2983087">
                <a:moveTo>
                  <a:pt x="0" y="87424"/>
                </a:moveTo>
                <a:cubicBezTo>
                  <a:pt x="7257" y="62024"/>
                  <a:pt x="4376" y="31104"/>
                  <a:pt x="21771" y="11224"/>
                </a:cubicBezTo>
                <a:cubicBezTo>
                  <a:pt x="42995" y="-13032"/>
                  <a:pt x="138820" y="9284"/>
                  <a:pt x="152400" y="11224"/>
                </a:cubicBezTo>
                <a:cubicBezTo>
                  <a:pt x="166782" y="16977"/>
                  <a:pt x="235119" y="42566"/>
                  <a:pt x="250371" y="54767"/>
                </a:cubicBezTo>
                <a:cubicBezTo>
                  <a:pt x="274413" y="74001"/>
                  <a:pt x="290067" y="103002"/>
                  <a:pt x="315685" y="120081"/>
                </a:cubicBezTo>
                <a:cubicBezTo>
                  <a:pt x="337550" y="134657"/>
                  <a:pt x="366774" y="156091"/>
                  <a:pt x="391885" y="163624"/>
                </a:cubicBezTo>
                <a:cubicBezTo>
                  <a:pt x="413026" y="169966"/>
                  <a:pt x="435428" y="170881"/>
                  <a:pt x="457200" y="174510"/>
                </a:cubicBezTo>
                <a:cubicBezTo>
                  <a:pt x="460828" y="203539"/>
                  <a:pt x="454076" y="235914"/>
                  <a:pt x="468085" y="261596"/>
                </a:cubicBezTo>
                <a:cubicBezTo>
                  <a:pt x="478217" y="280171"/>
                  <a:pt x="502027" y="288966"/>
                  <a:pt x="522514" y="294253"/>
                </a:cubicBezTo>
                <a:cubicBezTo>
                  <a:pt x="615538" y="318259"/>
                  <a:pt x="711200" y="330538"/>
                  <a:pt x="805543" y="348681"/>
                </a:cubicBezTo>
                <a:cubicBezTo>
                  <a:pt x="824123" y="423005"/>
                  <a:pt x="800132" y="373874"/>
                  <a:pt x="881743" y="424881"/>
                </a:cubicBezTo>
                <a:cubicBezTo>
                  <a:pt x="890446" y="430320"/>
                  <a:pt x="894713" y="441373"/>
                  <a:pt x="903514" y="446653"/>
                </a:cubicBezTo>
                <a:cubicBezTo>
                  <a:pt x="931344" y="463351"/>
                  <a:pt x="990600" y="490196"/>
                  <a:pt x="990600" y="490196"/>
                </a:cubicBezTo>
                <a:cubicBezTo>
                  <a:pt x="1052286" y="486567"/>
                  <a:pt x="1114097" y="484663"/>
                  <a:pt x="1175657" y="479310"/>
                </a:cubicBezTo>
                <a:cubicBezTo>
                  <a:pt x="1200297" y="477167"/>
                  <a:pt x="1268724" y="462873"/>
                  <a:pt x="1295400" y="457538"/>
                </a:cubicBezTo>
                <a:cubicBezTo>
                  <a:pt x="1302657" y="443024"/>
                  <a:pt x="1315379" y="430124"/>
                  <a:pt x="1317171" y="413996"/>
                </a:cubicBezTo>
                <a:cubicBezTo>
                  <a:pt x="1321151" y="378173"/>
                  <a:pt x="1283839" y="356747"/>
                  <a:pt x="1328057" y="337796"/>
                </a:cubicBezTo>
                <a:cubicBezTo>
                  <a:pt x="1345063" y="330508"/>
                  <a:pt x="1364342" y="330539"/>
                  <a:pt x="1382485" y="326910"/>
                </a:cubicBezTo>
                <a:cubicBezTo>
                  <a:pt x="1407885" y="330539"/>
                  <a:pt x="1435239" y="327375"/>
                  <a:pt x="1458685" y="337796"/>
                </a:cubicBezTo>
                <a:cubicBezTo>
                  <a:pt x="1470640" y="343110"/>
                  <a:pt x="1470524" y="361939"/>
                  <a:pt x="1480457" y="370453"/>
                </a:cubicBezTo>
                <a:cubicBezTo>
                  <a:pt x="1529372" y="412380"/>
                  <a:pt x="1547306" y="404884"/>
                  <a:pt x="1611085" y="413996"/>
                </a:cubicBezTo>
                <a:cubicBezTo>
                  <a:pt x="1621971" y="428510"/>
                  <a:pt x="1633198" y="442775"/>
                  <a:pt x="1643743" y="457538"/>
                </a:cubicBezTo>
                <a:cubicBezTo>
                  <a:pt x="1651347" y="468184"/>
                  <a:pt x="1654796" y="482693"/>
                  <a:pt x="1665514" y="490196"/>
                </a:cubicBezTo>
                <a:cubicBezTo>
                  <a:pt x="1692102" y="508808"/>
                  <a:pt x="1752600" y="533738"/>
                  <a:pt x="1752600" y="533738"/>
                </a:cubicBezTo>
                <a:cubicBezTo>
                  <a:pt x="1788886" y="530110"/>
                  <a:pt x="1826603" y="533577"/>
                  <a:pt x="1861457" y="522853"/>
                </a:cubicBezTo>
                <a:cubicBezTo>
                  <a:pt x="1876171" y="518326"/>
                  <a:pt x="1878753" y="491220"/>
                  <a:pt x="1894114" y="490196"/>
                </a:cubicBezTo>
                <a:cubicBezTo>
                  <a:pt x="1938160" y="487260"/>
                  <a:pt x="1981200" y="504710"/>
                  <a:pt x="2024743" y="511967"/>
                </a:cubicBezTo>
                <a:cubicBezTo>
                  <a:pt x="2028371" y="522853"/>
                  <a:pt x="2032476" y="533591"/>
                  <a:pt x="2035628" y="544624"/>
                </a:cubicBezTo>
                <a:cubicBezTo>
                  <a:pt x="2039738" y="559009"/>
                  <a:pt x="2040621" y="574416"/>
                  <a:pt x="2046514" y="588167"/>
                </a:cubicBezTo>
                <a:cubicBezTo>
                  <a:pt x="2051668" y="600192"/>
                  <a:pt x="2059670" y="610978"/>
                  <a:pt x="2068285" y="620824"/>
                </a:cubicBezTo>
                <a:cubicBezTo>
                  <a:pt x="2091807" y="647706"/>
                  <a:pt x="2145543" y="699046"/>
                  <a:pt x="2177143" y="718796"/>
                </a:cubicBezTo>
                <a:cubicBezTo>
                  <a:pt x="2186873" y="724877"/>
                  <a:pt x="2198914" y="726053"/>
                  <a:pt x="2209800" y="729681"/>
                </a:cubicBezTo>
                <a:cubicBezTo>
                  <a:pt x="2224979" y="727151"/>
                  <a:pt x="2340966" y="707301"/>
                  <a:pt x="2351314" y="707910"/>
                </a:cubicBezTo>
                <a:cubicBezTo>
                  <a:pt x="2388254" y="710083"/>
                  <a:pt x="2423885" y="722424"/>
                  <a:pt x="2460171" y="729681"/>
                </a:cubicBezTo>
                <a:lnTo>
                  <a:pt x="2514600" y="740567"/>
                </a:lnTo>
                <a:cubicBezTo>
                  <a:pt x="2532743" y="751453"/>
                  <a:pt x="2550104" y="763762"/>
                  <a:pt x="2569028" y="773224"/>
                </a:cubicBezTo>
                <a:cubicBezTo>
                  <a:pt x="2579291" y="778356"/>
                  <a:pt x="2591846" y="778206"/>
                  <a:pt x="2601685" y="784110"/>
                </a:cubicBezTo>
                <a:cubicBezTo>
                  <a:pt x="2621906" y="796242"/>
                  <a:pt x="2631534" y="821420"/>
                  <a:pt x="2645228" y="838538"/>
                </a:cubicBezTo>
                <a:cubicBezTo>
                  <a:pt x="2651639" y="846552"/>
                  <a:pt x="2659743" y="853053"/>
                  <a:pt x="2667000" y="860310"/>
                </a:cubicBezTo>
                <a:cubicBezTo>
                  <a:pt x="2659743" y="889339"/>
                  <a:pt x="2659556" y="921128"/>
                  <a:pt x="2645228" y="947396"/>
                </a:cubicBezTo>
                <a:cubicBezTo>
                  <a:pt x="2636540" y="963324"/>
                  <a:pt x="2614514" y="967224"/>
                  <a:pt x="2601685" y="980053"/>
                </a:cubicBezTo>
                <a:cubicBezTo>
                  <a:pt x="2573423" y="1008315"/>
                  <a:pt x="2564502" y="1032647"/>
                  <a:pt x="2547257" y="1067138"/>
                </a:cubicBezTo>
                <a:cubicBezTo>
                  <a:pt x="2554514" y="1099795"/>
                  <a:pt x="2555009" y="1134735"/>
                  <a:pt x="2569028" y="1165110"/>
                </a:cubicBezTo>
                <a:cubicBezTo>
                  <a:pt x="2577630" y="1183747"/>
                  <a:pt x="2612571" y="1208653"/>
                  <a:pt x="2612571" y="1208653"/>
                </a:cubicBezTo>
                <a:cubicBezTo>
                  <a:pt x="2598057" y="1230424"/>
                  <a:pt x="2587530" y="1255465"/>
                  <a:pt x="2569028" y="1273967"/>
                </a:cubicBezTo>
                <a:cubicBezTo>
                  <a:pt x="2557553" y="1285441"/>
                  <a:pt x="2532742" y="1281224"/>
                  <a:pt x="2525485" y="1295738"/>
                </a:cubicBezTo>
                <a:cubicBezTo>
                  <a:pt x="2520895" y="1304918"/>
                  <a:pt x="2538717" y="1311817"/>
                  <a:pt x="2547257" y="1317510"/>
                </a:cubicBezTo>
                <a:cubicBezTo>
                  <a:pt x="2560759" y="1326511"/>
                  <a:pt x="2576286" y="1332024"/>
                  <a:pt x="2590800" y="1339281"/>
                </a:cubicBezTo>
                <a:cubicBezTo>
                  <a:pt x="2585427" y="1478982"/>
                  <a:pt x="2557645" y="1656115"/>
                  <a:pt x="2612571" y="1796481"/>
                </a:cubicBezTo>
                <a:cubicBezTo>
                  <a:pt x="2624761" y="1827635"/>
                  <a:pt x="2656114" y="1847281"/>
                  <a:pt x="2677885" y="1872681"/>
                </a:cubicBezTo>
                <a:cubicBezTo>
                  <a:pt x="2681514" y="1923481"/>
                  <a:pt x="2679385" y="1975024"/>
                  <a:pt x="2688771" y="2025081"/>
                </a:cubicBezTo>
                <a:cubicBezTo>
                  <a:pt x="2690662" y="2035169"/>
                  <a:pt x="2701840" y="2041413"/>
                  <a:pt x="2710543" y="2046853"/>
                </a:cubicBezTo>
                <a:cubicBezTo>
                  <a:pt x="2812695" y="2110698"/>
                  <a:pt x="2736567" y="2057319"/>
                  <a:pt x="2830285" y="2090396"/>
                </a:cubicBezTo>
                <a:cubicBezTo>
                  <a:pt x="2851965" y="2098048"/>
                  <a:pt x="2961356" y="2141967"/>
                  <a:pt x="3004457" y="2166596"/>
                </a:cubicBezTo>
                <a:cubicBezTo>
                  <a:pt x="3015816" y="2173087"/>
                  <a:pt x="3025813" y="2181775"/>
                  <a:pt x="3037114" y="2188367"/>
                </a:cubicBezTo>
                <a:cubicBezTo>
                  <a:pt x="3069383" y="2207191"/>
                  <a:pt x="3104369" y="2221531"/>
                  <a:pt x="3135085" y="2242796"/>
                </a:cubicBezTo>
                <a:cubicBezTo>
                  <a:pt x="3151961" y="2254480"/>
                  <a:pt x="3161812" y="2274567"/>
                  <a:pt x="3178628" y="2286338"/>
                </a:cubicBezTo>
                <a:cubicBezTo>
                  <a:pt x="3198569" y="2300297"/>
                  <a:pt x="3223070" y="2306472"/>
                  <a:pt x="3243943" y="2318996"/>
                </a:cubicBezTo>
                <a:cubicBezTo>
                  <a:pt x="3259500" y="2328330"/>
                  <a:pt x="3273831" y="2339706"/>
                  <a:pt x="3287485" y="2351653"/>
                </a:cubicBezTo>
                <a:cubicBezTo>
                  <a:pt x="3304443" y="2366491"/>
                  <a:pt x="3336790" y="2408002"/>
                  <a:pt x="3363685" y="2416967"/>
                </a:cubicBezTo>
                <a:cubicBezTo>
                  <a:pt x="3384624" y="2423947"/>
                  <a:pt x="3407228" y="2424224"/>
                  <a:pt x="3429000" y="2427853"/>
                </a:cubicBezTo>
                <a:cubicBezTo>
                  <a:pt x="3450771" y="2424224"/>
                  <a:pt x="3475020" y="2427686"/>
                  <a:pt x="3494314" y="2416967"/>
                </a:cubicBezTo>
                <a:cubicBezTo>
                  <a:pt x="3510174" y="2408156"/>
                  <a:pt x="3515356" y="2387362"/>
                  <a:pt x="3526971" y="2373424"/>
                </a:cubicBezTo>
                <a:cubicBezTo>
                  <a:pt x="3533541" y="2365540"/>
                  <a:pt x="3541486" y="2358910"/>
                  <a:pt x="3548743" y="2351653"/>
                </a:cubicBezTo>
                <a:cubicBezTo>
                  <a:pt x="3585029" y="2355281"/>
                  <a:pt x="3621557" y="2356993"/>
                  <a:pt x="3657600" y="2362538"/>
                </a:cubicBezTo>
                <a:cubicBezTo>
                  <a:pt x="3696373" y="2368503"/>
                  <a:pt x="3723368" y="2397150"/>
                  <a:pt x="3755571" y="2416967"/>
                </a:cubicBezTo>
                <a:cubicBezTo>
                  <a:pt x="3780486" y="2432299"/>
                  <a:pt x="3806371" y="2445996"/>
                  <a:pt x="3831771" y="2460510"/>
                </a:cubicBezTo>
                <a:cubicBezTo>
                  <a:pt x="3842657" y="2442367"/>
                  <a:pt x="3852130" y="2423298"/>
                  <a:pt x="3864428" y="2406081"/>
                </a:cubicBezTo>
                <a:cubicBezTo>
                  <a:pt x="3870393" y="2397730"/>
                  <a:pt x="3875937" y="2384310"/>
                  <a:pt x="3886200" y="2384310"/>
                </a:cubicBezTo>
                <a:cubicBezTo>
                  <a:pt x="3923204" y="2384310"/>
                  <a:pt x="3958771" y="2398824"/>
                  <a:pt x="3995057" y="2406081"/>
                </a:cubicBezTo>
                <a:cubicBezTo>
                  <a:pt x="3998686" y="2416967"/>
                  <a:pt x="3998476" y="2425293"/>
                  <a:pt x="4005943" y="2438738"/>
                </a:cubicBezTo>
                <a:cubicBezTo>
                  <a:pt x="4013410" y="2452183"/>
                  <a:pt x="4039862" y="2486754"/>
                  <a:pt x="4039862" y="2486754"/>
                </a:cubicBezTo>
                <a:cubicBezTo>
                  <a:pt x="3992691" y="2490382"/>
                  <a:pt x="3964424" y="2497541"/>
                  <a:pt x="3951514" y="2514938"/>
                </a:cubicBezTo>
                <a:cubicBezTo>
                  <a:pt x="3938604" y="2532335"/>
                  <a:pt x="3951783" y="2567780"/>
                  <a:pt x="3962400" y="2591138"/>
                </a:cubicBezTo>
                <a:cubicBezTo>
                  <a:pt x="3970894" y="2609824"/>
                  <a:pt x="3986885" y="2627057"/>
                  <a:pt x="4005943" y="2634681"/>
                </a:cubicBezTo>
                <a:cubicBezTo>
                  <a:pt x="4080864" y="2664650"/>
                  <a:pt x="4041096" y="2653241"/>
                  <a:pt x="4125685" y="2667338"/>
                </a:cubicBezTo>
                <a:cubicBezTo>
                  <a:pt x="4132942" y="2685481"/>
                  <a:pt x="4140596" y="2703471"/>
                  <a:pt x="4147457" y="2721767"/>
                </a:cubicBezTo>
                <a:cubicBezTo>
                  <a:pt x="4151486" y="2732511"/>
                  <a:pt x="4160593" y="2743172"/>
                  <a:pt x="4158343" y="2754424"/>
                </a:cubicBezTo>
                <a:cubicBezTo>
                  <a:pt x="4156330" y="2764488"/>
                  <a:pt x="4144364" y="2769517"/>
                  <a:pt x="4136571" y="2776196"/>
                </a:cubicBezTo>
                <a:cubicBezTo>
                  <a:pt x="4118931" y="2791316"/>
                  <a:pt x="4100286" y="2805224"/>
                  <a:pt x="4082143" y="2819738"/>
                </a:cubicBezTo>
                <a:cubicBezTo>
                  <a:pt x="4078514" y="2834252"/>
                  <a:pt x="4071257" y="2848320"/>
                  <a:pt x="4071257" y="2863281"/>
                </a:cubicBezTo>
                <a:cubicBezTo>
                  <a:pt x="4071257" y="2885115"/>
                  <a:pt x="4086669" y="2906213"/>
                  <a:pt x="4103914" y="2917710"/>
                </a:cubicBezTo>
                <a:cubicBezTo>
                  <a:pt x="4117416" y="2926711"/>
                  <a:pt x="4132943" y="2932224"/>
                  <a:pt x="4147457" y="2939481"/>
                </a:cubicBezTo>
                <a:cubicBezTo>
                  <a:pt x="4187371" y="2928595"/>
                  <a:pt x="4228787" y="2922189"/>
                  <a:pt x="4267200" y="2906824"/>
                </a:cubicBezTo>
                <a:cubicBezTo>
                  <a:pt x="4284045" y="2900086"/>
                  <a:pt x="4294991" y="2883168"/>
                  <a:pt x="4310743" y="2874167"/>
                </a:cubicBezTo>
                <a:cubicBezTo>
                  <a:pt x="4320706" y="2868474"/>
                  <a:pt x="4332514" y="2866910"/>
                  <a:pt x="4343400" y="2863281"/>
                </a:cubicBezTo>
                <a:cubicBezTo>
                  <a:pt x="4372428" y="2877795"/>
                  <a:pt x="4402655" y="2890126"/>
                  <a:pt x="4430485" y="2906824"/>
                </a:cubicBezTo>
                <a:cubicBezTo>
                  <a:pt x="4448628" y="2917710"/>
                  <a:pt x="4465383" y="2931343"/>
                  <a:pt x="4484914" y="2939481"/>
                </a:cubicBezTo>
                <a:cubicBezTo>
                  <a:pt x="4546175" y="2965007"/>
                  <a:pt x="4644903" y="2974143"/>
                  <a:pt x="4702628" y="2983024"/>
                </a:cubicBezTo>
                <a:cubicBezTo>
                  <a:pt x="4735285" y="2975767"/>
                  <a:pt x="4770225" y="2975272"/>
                  <a:pt x="4800600" y="2961253"/>
                </a:cubicBezTo>
                <a:cubicBezTo>
                  <a:pt x="4819237" y="2952651"/>
                  <a:pt x="4844143" y="2917710"/>
                  <a:pt x="4844143" y="2917710"/>
                </a:cubicBezTo>
                <a:cubicBezTo>
                  <a:pt x="4894943" y="2928596"/>
                  <a:pt x="4946272" y="2937253"/>
                  <a:pt x="4996543" y="2950367"/>
                </a:cubicBezTo>
                <a:cubicBezTo>
                  <a:pt x="5029852" y="2959056"/>
                  <a:pt x="5060123" y="2984519"/>
                  <a:pt x="5094514" y="2983024"/>
                </a:cubicBezTo>
                <a:cubicBezTo>
                  <a:pt x="5147297" y="2980729"/>
                  <a:pt x="5196114" y="2953995"/>
                  <a:pt x="5246914" y="2939481"/>
                </a:cubicBezTo>
                <a:cubicBezTo>
                  <a:pt x="5261428" y="2924967"/>
                  <a:pt x="5272514" y="2905906"/>
                  <a:pt x="5290457" y="2895938"/>
                </a:cubicBezTo>
                <a:cubicBezTo>
                  <a:pt x="5306631" y="2886953"/>
                  <a:pt x="5327163" y="2890369"/>
                  <a:pt x="5344885" y="2885053"/>
                </a:cubicBezTo>
                <a:cubicBezTo>
                  <a:pt x="5363602" y="2879438"/>
                  <a:pt x="5382232" y="2872771"/>
                  <a:pt x="5399314" y="2863281"/>
                </a:cubicBezTo>
                <a:cubicBezTo>
                  <a:pt x="5571037" y="2767879"/>
                  <a:pt x="5342878" y="2880273"/>
                  <a:pt x="5475514" y="2808853"/>
                </a:cubicBezTo>
                <a:cubicBezTo>
                  <a:pt x="5511234" y="2789619"/>
                  <a:pt x="5548517" y="2773406"/>
                  <a:pt x="5584371" y="2754424"/>
                </a:cubicBezTo>
                <a:cubicBezTo>
                  <a:pt x="5604157" y="2743949"/>
                  <a:pt x="5682423" y="2693182"/>
                  <a:pt x="5715000" y="2689110"/>
                </a:cubicBezTo>
                <a:cubicBezTo>
                  <a:pt x="5783505" y="2680547"/>
                  <a:pt x="5852885" y="2681853"/>
                  <a:pt x="5921828" y="2678224"/>
                </a:cubicBezTo>
                <a:cubicBezTo>
                  <a:pt x="6064869" y="2630544"/>
                  <a:pt x="6026997" y="2672871"/>
                  <a:pt x="6074228" y="2602024"/>
                </a:cubicBezTo>
                <a:cubicBezTo>
                  <a:pt x="6070600" y="2576624"/>
                  <a:pt x="6071457" y="2550165"/>
                  <a:pt x="6063343" y="2525824"/>
                </a:cubicBezTo>
                <a:cubicBezTo>
                  <a:pt x="6060097" y="2516087"/>
                  <a:pt x="6048250" y="2511845"/>
                  <a:pt x="6041571" y="2504053"/>
                </a:cubicBezTo>
                <a:cubicBezTo>
                  <a:pt x="6002786" y="2458804"/>
                  <a:pt x="6003635" y="2458035"/>
                  <a:pt x="5976257" y="2416967"/>
                </a:cubicBezTo>
                <a:cubicBezTo>
                  <a:pt x="5979886" y="2355281"/>
                  <a:pt x="5977380" y="2292926"/>
                  <a:pt x="5987143" y="2231910"/>
                </a:cubicBezTo>
                <a:cubicBezTo>
                  <a:pt x="6002148" y="2138127"/>
                  <a:pt x="6014337" y="2158455"/>
                  <a:pt x="6063343" y="2101281"/>
                </a:cubicBezTo>
                <a:cubicBezTo>
                  <a:pt x="6120646" y="2034427"/>
                  <a:pt x="6039329" y="2102963"/>
                  <a:pt x="6128657" y="2035967"/>
                </a:cubicBezTo>
                <a:cubicBezTo>
                  <a:pt x="6135914" y="2025081"/>
                  <a:pt x="6137848" y="2006904"/>
                  <a:pt x="6150428" y="2003310"/>
                </a:cubicBezTo>
                <a:cubicBezTo>
                  <a:pt x="6197000" y="1990004"/>
                  <a:pt x="6228885" y="2038738"/>
                  <a:pt x="6259285" y="2057738"/>
                </a:cubicBezTo>
                <a:cubicBezTo>
                  <a:pt x="6269016" y="2063820"/>
                  <a:pt x="6281057" y="2064995"/>
                  <a:pt x="6291943" y="2068624"/>
                </a:cubicBezTo>
                <a:cubicBezTo>
                  <a:pt x="6339958" y="2116639"/>
                  <a:pt x="6306737" y="2104072"/>
                  <a:pt x="6368143" y="2079510"/>
                </a:cubicBezTo>
                <a:cubicBezTo>
                  <a:pt x="6389451" y="2070987"/>
                  <a:pt x="6433457" y="2057738"/>
                  <a:pt x="6433457" y="2057738"/>
                </a:cubicBezTo>
                <a:cubicBezTo>
                  <a:pt x="6447971" y="2046852"/>
                  <a:pt x="6460772" y="2033195"/>
                  <a:pt x="6477000" y="2025081"/>
                </a:cubicBezTo>
                <a:cubicBezTo>
                  <a:pt x="6487244" y="2019959"/>
                  <a:pt x="6569250" y="2004454"/>
                  <a:pt x="6574971" y="2003310"/>
                </a:cubicBezTo>
                <a:cubicBezTo>
                  <a:pt x="6600371" y="2006939"/>
                  <a:pt x="6626279" y="2007973"/>
                  <a:pt x="6651171" y="2014196"/>
                </a:cubicBezTo>
                <a:cubicBezTo>
                  <a:pt x="6679752" y="2021341"/>
                  <a:pt x="6714780" y="2038173"/>
                  <a:pt x="6738257" y="2057738"/>
                </a:cubicBezTo>
                <a:cubicBezTo>
                  <a:pt x="6773480" y="2087091"/>
                  <a:pt x="6770914" y="2076385"/>
                  <a:pt x="6770914" y="2101281"/>
                </a:cubicBezTo>
              </a:path>
            </a:pathLst>
          </a:custGeom>
          <a:noFill/>
          <a:ln w="571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30FFA33-EEA0-1129-3A89-873522247F65}"/>
              </a:ext>
            </a:extLst>
          </p:cNvPr>
          <p:cNvSpPr/>
          <p:nvPr/>
        </p:nvSpPr>
        <p:spPr>
          <a:xfrm>
            <a:off x="4033122" y="3007036"/>
            <a:ext cx="121919" cy="121919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259669A-53FB-C048-9BB7-7B2551D3336E}"/>
              </a:ext>
            </a:extLst>
          </p:cNvPr>
          <p:cNvSpPr/>
          <p:nvPr/>
        </p:nvSpPr>
        <p:spPr>
          <a:xfrm>
            <a:off x="7929193" y="5471160"/>
            <a:ext cx="121919" cy="121919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FA5C34-F0C0-F9CB-5520-865DC9F7C180}"/>
              </a:ext>
            </a:extLst>
          </p:cNvPr>
          <p:cNvSpPr/>
          <p:nvPr/>
        </p:nvSpPr>
        <p:spPr>
          <a:xfrm>
            <a:off x="8961120" y="5410200"/>
            <a:ext cx="121920" cy="12192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03E9DE-0BA5-DCC8-3435-4E5437C01218}"/>
              </a:ext>
            </a:extLst>
          </p:cNvPr>
          <p:cNvSpPr/>
          <p:nvPr/>
        </p:nvSpPr>
        <p:spPr>
          <a:xfrm>
            <a:off x="3916680" y="3642360"/>
            <a:ext cx="121920" cy="12192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02A43D-AFCC-2D0C-D662-32AFC6526204}"/>
              </a:ext>
            </a:extLst>
          </p:cNvPr>
          <p:cNvSpPr txBox="1"/>
          <p:nvPr/>
        </p:nvSpPr>
        <p:spPr>
          <a:xfrm>
            <a:off x="3916680" y="3754249"/>
            <a:ext cx="2016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i="1" dirty="0">
                <a:solidFill>
                  <a:srgbClr val="FF0000"/>
                </a:solidFill>
              </a:rPr>
              <a:t>Paks Nuclear Plant, Hungary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71CF12-82E6-95A4-6BC4-59A0C9F6A790}"/>
              </a:ext>
            </a:extLst>
          </p:cNvPr>
          <p:cNvSpPr txBox="1"/>
          <p:nvPr/>
        </p:nvSpPr>
        <p:spPr>
          <a:xfrm>
            <a:off x="9000552" y="5528647"/>
            <a:ext cx="3060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i="1" dirty="0">
                <a:solidFill>
                  <a:srgbClr val="FF0000"/>
                </a:solidFill>
              </a:rPr>
              <a:t>Cernavodă Nuclear Power Plant, Romania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9907D-E343-A12E-9D0D-ECE716E4C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9992" y="1456583"/>
            <a:ext cx="3886201" cy="2041595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>
                    <a:lumMod val="95000"/>
                  </a:schemeClr>
                </a:solidFill>
              </a:rPr>
              <a:t>Crisis response</a:t>
            </a:r>
          </a:p>
          <a:p>
            <a:r>
              <a:rPr lang="en-IN" sz="1800" dirty="0">
                <a:solidFill>
                  <a:schemeClr val="tx2">
                    <a:lumMod val="50000"/>
                  </a:schemeClr>
                </a:solidFill>
              </a:rPr>
              <a:t>Rock blasting to divert water</a:t>
            </a:r>
          </a:p>
          <a:p>
            <a:r>
              <a:rPr lang="en-IN" sz="1800" dirty="0">
                <a:solidFill>
                  <a:schemeClr val="tx2">
                    <a:lumMod val="50000"/>
                  </a:schemeClr>
                </a:solidFill>
              </a:rPr>
              <a:t>Sinking barges to raise water levels</a:t>
            </a:r>
          </a:p>
          <a:p>
            <a:r>
              <a:rPr lang="en-IN" sz="1800" dirty="0">
                <a:solidFill>
                  <a:schemeClr val="tx2">
                    <a:lumMod val="50000"/>
                  </a:schemeClr>
                </a:solidFill>
              </a:rPr>
              <a:t>Reducing output </a:t>
            </a:r>
          </a:p>
          <a:p>
            <a:r>
              <a:rPr lang="en-IN" sz="1800" dirty="0">
                <a:solidFill>
                  <a:schemeClr val="tx2">
                    <a:lumMod val="50000"/>
                  </a:schemeClr>
                </a:solidFill>
              </a:rPr>
              <a:t>Shutting down nuclear plants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B745E2-0F2D-6F79-5773-654D1EFBC51C}"/>
              </a:ext>
            </a:extLst>
          </p:cNvPr>
          <p:cNvSpPr txBox="1"/>
          <p:nvPr/>
        </p:nvSpPr>
        <p:spPr>
          <a:xfrm>
            <a:off x="10440365" y="4735010"/>
            <a:ext cx="729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i="1" dirty="0"/>
              <a:t>Black Sea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5E1DAAD-8802-0ACF-E8E9-D39165587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55" y="4019745"/>
            <a:ext cx="2430265" cy="20922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07D576-62EC-9154-06E4-7412541611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410"/>
          <a:stretch>
            <a:fillRect/>
          </a:stretch>
        </p:blipFill>
        <p:spPr>
          <a:xfrm>
            <a:off x="105755" y="1824292"/>
            <a:ext cx="2430265" cy="193502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24D5B78-E7D3-F3CE-B709-DBB28D5D54F2}"/>
              </a:ext>
            </a:extLst>
          </p:cNvPr>
          <p:cNvSpPr txBox="1"/>
          <p:nvPr/>
        </p:nvSpPr>
        <p:spPr>
          <a:xfrm>
            <a:off x="105755" y="1817730"/>
            <a:ext cx="381000" cy="584775"/>
          </a:xfrm>
          <a:prstGeom prst="rect">
            <a:avLst/>
          </a:prstGeom>
          <a:solidFill>
            <a:schemeClr val="tx1">
              <a:lumMod val="95000"/>
              <a:lumOff val="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F14D71-BF64-AAEA-1B28-29738F765FE0}"/>
              </a:ext>
            </a:extLst>
          </p:cNvPr>
          <p:cNvSpPr txBox="1"/>
          <p:nvPr/>
        </p:nvSpPr>
        <p:spPr>
          <a:xfrm>
            <a:off x="105755" y="4019745"/>
            <a:ext cx="381000" cy="584775"/>
          </a:xfrm>
          <a:prstGeom prst="rect">
            <a:avLst/>
          </a:prstGeom>
          <a:solidFill>
            <a:schemeClr val="tx1">
              <a:lumMod val="95000"/>
              <a:lumOff val="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53F6A1-BADA-7A0C-1125-9278D422D8E1}"/>
              </a:ext>
            </a:extLst>
          </p:cNvPr>
          <p:cNvSpPr txBox="1"/>
          <p:nvPr/>
        </p:nvSpPr>
        <p:spPr>
          <a:xfrm>
            <a:off x="8553235" y="4963274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B6CEEDE-26BE-C5A1-733C-0317E6088C4C}"/>
              </a:ext>
            </a:extLst>
          </p:cNvPr>
          <p:cNvSpPr txBox="1"/>
          <p:nvPr/>
        </p:nvSpPr>
        <p:spPr>
          <a:xfrm>
            <a:off x="3596640" y="324444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37BFC99-4174-36D0-24F2-8492A599A9CD}"/>
              </a:ext>
            </a:extLst>
          </p:cNvPr>
          <p:cNvSpPr/>
          <p:nvPr/>
        </p:nvSpPr>
        <p:spPr>
          <a:xfrm>
            <a:off x="7874687" y="1367994"/>
            <a:ext cx="45719" cy="47356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9D84DC8B-4194-21FC-69D2-2F40AF7CF61D}"/>
              </a:ext>
            </a:extLst>
          </p:cNvPr>
          <p:cNvSpPr/>
          <p:nvPr/>
        </p:nvSpPr>
        <p:spPr>
          <a:xfrm rot="10800000">
            <a:off x="5275105" y="5062353"/>
            <a:ext cx="190501" cy="15388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28FACD-30B3-7A37-B9E2-9E7553AF36BD}"/>
              </a:ext>
            </a:extLst>
          </p:cNvPr>
          <p:cNvSpPr txBox="1"/>
          <p:nvPr/>
        </p:nvSpPr>
        <p:spPr>
          <a:xfrm rot="1462341">
            <a:off x="4192869" y="5264212"/>
            <a:ext cx="1538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00B0F0"/>
                </a:solidFill>
              </a:rPr>
              <a:t>The Danube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B0C1AE-C158-36A0-FF57-4DD3BAA4B6EF}"/>
              </a:ext>
            </a:extLst>
          </p:cNvPr>
          <p:cNvSpPr txBox="1"/>
          <p:nvPr/>
        </p:nvSpPr>
        <p:spPr>
          <a:xfrm>
            <a:off x="5253704" y="4366723"/>
            <a:ext cx="323321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IN" b="1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Average river flow Jul-Aug 2026</a:t>
            </a:r>
          </a:p>
          <a:p>
            <a:r>
              <a:rPr lang="en-IN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4,700 m3/s down to 1500 m3/s </a:t>
            </a:r>
            <a:endParaRPr lang="en-IN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3A7080-F106-5F91-53D2-7EA0D508335F}"/>
              </a:ext>
            </a:extLst>
          </p:cNvPr>
          <p:cNvSpPr txBox="1"/>
          <p:nvPr/>
        </p:nvSpPr>
        <p:spPr>
          <a:xfrm>
            <a:off x="3961451" y="2083441"/>
            <a:ext cx="2758405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IN" b="1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Water level Aug 2026</a:t>
            </a:r>
          </a:p>
          <a:p>
            <a:r>
              <a:rPr lang="en-US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122 cm lower than normal </a:t>
            </a:r>
            <a:r>
              <a:rPr lang="en-IN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 </a:t>
            </a:r>
            <a:endParaRPr lang="en-IN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2373AE75-486D-1881-CE45-D23983CF7553}"/>
              </a:ext>
            </a:extLst>
          </p:cNvPr>
          <p:cNvSpPr/>
          <p:nvPr/>
        </p:nvSpPr>
        <p:spPr>
          <a:xfrm rot="10800000">
            <a:off x="3961452" y="2782009"/>
            <a:ext cx="190501" cy="15388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7F3034C-ECB1-9C49-1CDC-E16949E3D689}"/>
              </a:ext>
            </a:extLst>
          </p:cNvPr>
          <p:cNvSpPr txBox="1"/>
          <p:nvPr/>
        </p:nvSpPr>
        <p:spPr>
          <a:xfrm>
            <a:off x="125663" y="6461760"/>
            <a:ext cx="1187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Sources: </a:t>
            </a:r>
            <a:r>
              <a:rPr lang="en-IN" dirty="0">
                <a:hlinkClick r:id="rId7"/>
              </a:rPr>
              <a:t>The Week </a:t>
            </a:r>
            <a:r>
              <a:rPr lang="en-IN" dirty="0"/>
              <a:t>| </a:t>
            </a:r>
            <a:r>
              <a:rPr lang="en-IN" dirty="0">
                <a:hlinkClick r:id="rId8"/>
              </a:rPr>
              <a:t>The Guardian </a:t>
            </a:r>
            <a:r>
              <a:rPr lang="en-IN" dirty="0"/>
              <a:t>| </a:t>
            </a:r>
            <a:r>
              <a:rPr lang="en-IN" dirty="0">
                <a:hlinkClick r:id="rId9"/>
              </a:rPr>
              <a:t>BBC</a:t>
            </a:r>
            <a:r>
              <a:rPr lang="en-IN" dirty="0"/>
              <a:t> |</a:t>
            </a:r>
            <a:r>
              <a:rPr lang="en-IN" dirty="0">
                <a:hlinkClick r:id="rId10"/>
              </a:rPr>
              <a:t>Reuters</a:t>
            </a:r>
            <a:r>
              <a:rPr lang="en-IN" dirty="0"/>
              <a:t> . Satellite Imageries: Google Earth (2021 &amp; 2023) 1:1000m</a:t>
            </a:r>
            <a:r>
              <a:rPr lang="en-IN" i="1" dirty="0"/>
              <a:t>.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7BDA46D-454C-F902-2C5D-4B55DC5E54C4}"/>
              </a:ext>
            </a:extLst>
          </p:cNvPr>
          <p:cNvSpPr/>
          <p:nvPr/>
        </p:nvSpPr>
        <p:spPr>
          <a:xfrm>
            <a:off x="6640325" y="6105158"/>
            <a:ext cx="121920" cy="12192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A42F155-C87C-83CE-4EA0-715FC5100C2F}"/>
              </a:ext>
            </a:extLst>
          </p:cNvPr>
          <p:cNvSpPr txBox="1"/>
          <p:nvPr/>
        </p:nvSpPr>
        <p:spPr>
          <a:xfrm>
            <a:off x="6606916" y="5592360"/>
            <a:ext cx="1553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i="1" dirty="0" err="1">
                <a:solidFill>
                  <a:srgbClr val="FF0000"/>
                </a:solidFill>
              </a:rPr>
              <a:t>Kozloduy</a:t>
            </a:r>
            <a:r>
              <a:rPr lang="en-IN" sz="1200" i="1" dirty="0">
                <a:solidFill>
                  <a:srgbClr val="FF0000"/>
                </a:solidFill>
              </a:rPr>
              <a:t> Nuclear Power Plant, Bulgaria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1DB2157-6D1D-D7FB-4384-CC11087C90A9}"/>
              </a:ext>
            </a:extLst>
          </p:cNvPr>
          <p:cNvSpPr txBox="1"/>
          <p:nvPr/>
        </p:nvSpPr>
        <p:spPr>
          <a:xfrm>
            <a:off x="575824" y="1134064"/>
            <a:ext cx="6681710" cy="366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 nuclear plants affected across Bulgaria, Hungary and Romania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E5C93A1-9897-AEF7-5093-12678FF37DFE}"/>
              </a:ext>
            </a:extLst>
          </p:cNvPr>
          <p:cNvSpPr txBox="1"/>
          <p:nvPr/>
        </p:nvSpPr>
        <p:spPr>
          <a:xfrm>
            <a:off x="7824191" y="5246967"/>
            <a:ext cx="7292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50" i="1" dirty="0"/>
              <a:t>Bucharest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39BB627-A71C-2B7C-DE7F-D6B7E6FA7023}"/>
              </a:ext>
            </a:extLst>
          </p:cNvPr>
          <p:cNvSpPr txBox="1"/>
          <p:nvPr/>
        </p:nvSpPr>
        <p:spPr>
          <a:xfrm>
            <a:off x="4105200" y="2976793"/>
            <a:ext cx="7292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50" i="1" dirty="0"/>
              <a:t>Budapest</a:t>
            </a:r>
          </a:p>
        </p:txBody>
      </p:sp>
    </p:spTree>
    <p:extLst>
      <p:ext uri="{BB962C8B-B14F-4D97-AF65-F5344CB8AC3E}">
        <p14:creationId xmlns:p14="http://schemas.microsoft.com/office/powerpoint/2010/main" val="112194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75625B-B58C-C51F-0122-16614948EB8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" t="15731" r="-125"/>
          <a:stretch>
            <a:fillRect/>
          </a:stretch>
        </p:blipFill>
        <p:spPr>
          <a:xfrm>
            <a:off x="0" y="0"/>
            <a:ext cx="1220724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708FA6-155E-96B0-C3E8-3057B90BE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1"/>
                </a:solidFill>
              </a:rPr>
              <a:t>Risks from </a:t>
            </a:r>
            <a:r>
              <a:rPr lang="en-IN">
                <a:solidFill>
                  <a:schemeClr val="bg1"/>
                </a:solidFill>
              </a:rPr>
              <a:t>water environment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9DB958-D9AE-54FB-87F1-198AE787DDFB}"/>
              </a:ext>
            </a:extLst>
          </p:cNvPr>
          <p:cNvSpPr txBox="1"/>
          <p:nvPr/>
        </p:nvSpPr>
        <p:spPr>
          <a:xfrm>
            <a:off x="838200" y="2179802"/>
            <a:ext cx="32156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400" b="1" i="0" dirty="0">
                <a:solidFill>
                  <a:schemeClr val="bg1"/>
                </a:solidFill>
                <a:effectLst/>
                <a:latin typeface="+mn-lt"/>
              </a:rPr>
              <a:t>23 </a:t>
            </a:r>
            <a:r>
              <a:rPr lang="en-IN" sz="1800" b="1" i="0" dirty="0">
                <a:solidFill>
                  <a:schemeClr val="bg1"/>
                </a:solidFill>
                <a:effectLst/>
                <a:latin typeface="+mn-lt"/>
              </a:rPr>
              <a:t>nuclear power plant sites worldwide could be affected by Tsunamis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D2B940-2672-5D75-68DF-E2A6B7AA56F7}"/>
              </a:ext>
            </a:extLst>
          </p:cNvPr>
          <p:cNvSpPr txBox="1"/>
          <p:nvPr/>
        </p:nvSpPr>
        <p:spPr>
          <a:xfrm>
            <a:off x="838200" y="4165997"/>
            <a:ext cx="33638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400" b="1" i="0" dirty="0">
                <a:solidFill>
                  <a:schemeClr val="bg1"/>
                </a:solidFill>
                <a:effectLst/>
                <a:latin typeface="+mn-lt"/>
              </a:rPr>
              <a:t>12 of 19 </a:t>
            </a:r>
            <a:r>
              <a:rPr lang="en-IN" sz="1800" b="1" i="0" dirty="0">
                <a:solidFill>
                  <a:schemeClr val="bg1"/>
                </a:solidFill>
                <a:effectLst/>
                <a:latin typeface="+mn-lt"/>
              </a:rPr>
              <a:t>nuclear power plant sites  in UK at risk from flooding &amp; coastal erosion</a:t>
            </a:r>
            <a:r>
              <a:rPr lang="en-IN" sz="1800" b="1" i="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</a:rPr>
              <a:t>*</a:t>
            </a:r>
            <a:endParaRPr lang="en-IN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2DA20E-D9EC-238E-79F4-EFF42721BEBB}"/>
              </a:ext>
            </a:extLst>
          </p:cNvPr>
          <p:cNvSpPr txBox="1"/>
          <p:nvPr/>
        </p:nvSpPr>
        <p:spPr>
          <a:xfrm>
            <a:off x="6309362" y="4135220"/>
            <a:ext cx="36576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400" b="1" i="0" dirty="0">
                <a:solidFill>
                  <a:schemeClr val="bg1"/>
                </a:solidFill>
                <a:effectLst/>
                <a:latin typeface="+mn-lt"/>
              </a:rPr>
              <a:t>SMRs </a:t>
            </a:r>
          </a:p>
          <a:p>
            <a:r>
              <a:rPr lang="en-IN" sz="1800" b="1" i="0" dirty="0">
                <a:solidFill>
                  <a:schemeClr val="bg1"/>
                </a:solidFill>
                <a:effectLst/>
                <a:latin typeface="+mn-lt"/>
              </a:rPr>
              <a:t>2025: New nuclear power plant development in Oldbury is faced with high level of flood risks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752763-A516-7B8D-89E7-E4922962B1D9}"/>
              </a:ext>
            </a:extLst>
          </p:cNvPr>
          <p:cNvSpPr txBox="1"/>
          <p:nvPr/>
        </p:nvSpPr>
        <p:spPr>
          <a:xfrm>
            <a:off x="6309362" y="2179797"/>
            <a:ext cx="36576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400" b="1" dirty="0">
                <a:solidFill>
                  <a:schemeClr val="bg1"/>
                </a:solidFill>
              </a:rPr>
              <a:t>50 TWh</a:t>
            </a:r>
            <a:endParaRPr lang="en-IN" sz="4400" b="1" i="0" dirty="0">
              <a:solidFill>
                <a:schemeClr val="bg1"/>
              </a:solidFill>
              <a:effectLst/>
              <a:latin typeface="+mn-lt"/>
            </a:endParaRPr>
          </a:p>
          <a:p>
            <a:r>
              <a:rPr lang="en-IN" b="1" dirty="0">
                <a:solidFill>
                  <a:schemeClr val="bg1"/>
                </a:solidFill>
              </a:rPr>
              <a:t>2010-19: </a:t>
            </a:r>
            <a:r>
              <a:rPr lang="en-IN" sz="1800" b="1" i="0" dirty="0">
                <a:solidFill>
                  <a:schemeClr val="bg1"/>
                </a:solidFill>
                <a:effectLst/>
                <a:latin typeface="+mn-lt"/>
              </a:rPr>
              <a:t>Power loss globally due to increase in outrages, </a:t>
            </a:r>
            <a:r>
              <a:rPr lang="en-IN" b="1" dirty="0">
                <a:solidFill>
                  <a:schemeClr val="bg1"/>
                </a:solidFill>
              </a:rPr>
              <a:t>mainly due to warming of cooling water.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B0865F-5166-FA54-9ACA-7B9739E9DFF9}"/>
              </a:ext>
            </a:extLst>
          </p:cNvPr>
          <p:cNvSpPr txBox="1"/>
          <p:nvPr/>
        </p:nvSpPr>
        <p:spPr>
          <a:xfrm>
            <a:off x="840377" y="6113513"/>
            <a:ext cx="107420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solidFill>
                  <a:schemeClr val="bg1">
                    <a:lumMod val="50000"/>
                  </a:schemeClr>
                </a:solidFill>
              </a:rPr>
              <a:t>Sources: New Civil Engineer 2025 | No2NuclearPower 2025 | *The Guardian 2012 | Portugal-Pereira et al., 2024.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B07B62-E6BB-E2C0-BDD1-FBEF0D5D999D}"/>
              </a:ext>
            </a:extLst>
          </p:cNvPr>
          <p:cNvCxnSpPr/>
          <p:nvPr/>
        </p:nvCxnSpPr>
        <p:spPr>
          <a:xfrm>
            <a:off x="579120" y="2055813"/>
            <a:ext cx="104394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CE1DD10-92CA-7BCD-CFD4-3387DA3C1DEA}"/>
              </a:ext>
            </a:extLst>
          </p:cNvPr>
          <p:cNvSpPr txBox="1"/>
          <p:nvPr/>
        </p:nvSpPr>
        <p:spPr>
          <a:xfrm>
            <a:off x="472440" y="1688585"/>
            <a:ext cx="3215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i="0" dirty="0">
                <a:solidFill>
                  <a:schemeClr val="bg1">
                    <a:lumMod val="50000"/>
                  </a:schemeClr>
                </a:solidFill>
                <a:effectLst/>
              </a:rPr>
              <a:t>GLOBAL</a:t>
            </a:r>
            <a:endParaRPr lang="en-IN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D932F1D-0E4D-3FD6-A207-F5EF0449A55E}"/>
              </a:ext>
            </a:extLst>
          </p:cNvPr>
          <p:cNvCxnSpPr/>
          <p:nvPr/>
        </p:nvCxnSpPr>
        <p:spPr>
          <a:xfrm>
            <a:off x="674370" y="4039736"/>
            <a:ext cx="104394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FDBEF8C-A916-C566-D5C9-5572C1B057CB}"/>
              </a:ext>
            </a:extLst>
          </p:cNvPr>
          <p:cNvSpPr txBox="1"/>
          <p:nvPr/>
        </p:nvSpPr>
        <p:spPr>
          <a:xfrm>
            <a:off x="609747" y="3672507"/>
            <a:ext cx="3215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i="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</a:rPr>
              <a:t>UK</a:t>
            </a:r>
            <a:endParaRPr lang="en-IN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1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A9E0A-1DB5-3DB1-7B0B-5C345E44D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D21779-0340-688B-6123-CADB3A8DE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02CDB3-6B53-99E7-153F-ECF376430270}"/>
              </a:ext>
            </a:extLst>
          </p:cNvPr>
          <p:cNvSpPr txBox="1"/>
          <p:nvPr/>
        </p:nvSpPr>
        <p:spPr>
          <a:xfrm>
            <a:off x="566057" y="4550287"/>
            <a:ext cx="502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Extreme Climate: What to expect</a:t>
            </a:r>
          </a:p>
        </p:txBody>
      </p:sp>
    </p:spTree>
    <p:extLst>
      <p:ext uri="{BB962C8B-B14F-4D97-AF65-F5344CB8AC3E}">
        <p14:creationId xmlns:p14="http://schemas.microsoft.com/office/powerpoint/2010/main" val="630627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664CE-EC36-8C7D-AE3B-FFC4B2056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Short-term: Operational powerplant – disruption, destruction</a:t>
            </a:r>
          </a:p>
          <a:p>
            <a:r>
              <a:rPr lang="en-IN" dirty="0"/>
              <a:t>Long-term Waste storage – contamination risks due to weather</a:t>
            </a:r>
          </a:p>
          <a:p>
            <a:pPr marL="0" indent="0">
              <a:buNone/>
            </a:pPr>
            <a:r>
              <a:rPr lang="en-IN" dirty="0"/>
              <a:t>   E.g., Geological disposal facility – site selection – end state</a:t>
            </a:r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4F937D-7F83-5070-F051-E020962D82CE}"/>
              </a:ext>
            </a:extLst>
          </p:cNvPr>
          <p:cNvSpPr txBox="1">
            <a:spLocks/>
          </p:cNvSpPr>
          <p:nvPr/>
        </p:nvSpPr>
        <p:spPr>
          <a:xfrm>
            <a:off x="687730" y="349481"/>
            <a:ext cx="10515600" cy="1169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Short-term and </a:t>
            </a:r>
            <a:r>
              <a:rPr lang="en-I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</a:t>
            </a:r>
            <a:r>
              <a:rPr lang="en-IN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risks: Radioactive Waste (RW)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5CAFA3-3FCF-914D-DD9B-E921382E6709}"/>
              </a:ext>
            </a:extLst>
          </p:cNvPr>
          <p:cNvSpPr txBox="1"/>
          <p:nvPr/>
        </p:nvSpPr>
        <p:spPr>
          <a:xfrm>
            <a:off x="409117" y="5263125"/>
            <a:ext cx="48992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/>
              <a:t>Short-term</a:t>
            </a:r>
            <a:r>
              <a:rPr lang="en-IN" dirty="0"/>
              <a:t> - construction and operational </a:t>
            </a:r>
          </a:p>
          <a:p>
            <a:r>
              <a:rPr lang="en-IN" dirty="0"/>
              <a:t>e.g.,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Storm surges leading to floods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High temperature increases wildfire risk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4C0F9B-964B-2745-FC3C-4D9C444F246E}"/>
              </a:ext>
            </a:extLst>
          </p:cNvPr>
          <p:cNvSpPr txBox="1"/>
          <p:nvPr/>
        </p:nvSpPr>
        <p:spPr>
          <a:xfrm>
            <a:off x="6095999" y="5209786"/>
            <a:ext cx="5532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/>
              <a:t>Long-term</a:t>
            </a:r>
            <a:r>
              <a:rPr lang="en-IN" dirty="0"/>
              <a:t> - post-closure. Integrity of RW in repositories</a:t>
            </a:r>
          </a:p>
          <a:p>
            <a:r>
              <a:rPr lang="en-IN" dirty="0"/>
              <a:t>e.g.,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Global warming and global cooling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Geomorphological evolution of the region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9460D0-055E-2FA9-0708-E8AA78FCC0B2}"/>
              </a:ext>
            </a:extLst>
          </p:cNvPr>
          <p:cNvSpPr/>
          <p:nvPr/>
        </p:nvSpPr>
        <p:spPr>
          <a:xfrm>
            <a:off x="759637" y="1458021"/>
            <a:ext cx="10672725" cy="25432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68CEBED-262A-C59C-F2C7-53B4EBBB75E3}"/>
              </a:ext>
            </a:extLst>
          </p:cNvPr>
          <p:cNvCxnSpPr>
            <a:cxnSpLocks/>
            <a:stCxn id="2" idx="1"/>
            <a:endCxn id="2" idx="3"/>
          </p:cNvCxnSpPr>
          <p:nvPr/>
        </p:nvCxnSpPr>
        <p:spPr>
          <a:xfrm>
            <a:off x="759637" y="2729657"/>
            <a:ext cx="106727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1D635BA-6B6E-0819-8E2F-011B49CEF59B}"/>
              </a:ext>
            </a:extLst>
          </p:cNvPr>
          <p:cNvSpPr/>
          <p:nvPr/>
        </p:nvSpPr>
        <p:spPr>
          <a:xfrm>
            <a:off x="759637" y="1458020"/>
            <a:ext cx="304800" cy="254327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DB44C4-EE9C-6BD4-6997-B475D61B5EB0}"/>
              </a:ext>
            </a:extLst>
          </p:cNvPr>
          <p:cNvSpPr/>
          <p:nvPr/>
        </p:nvSpPr>
        <p:spPr>
          <a:xfrm>
            <a:off x="1064437" y="1458019"/>
            <a:ext cx="304800" cy="25432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450D6D-DCC4-00D1-4599-5D9F798EDA76}"/>
              </a:ext>
            </a:extLst>
          </p:cNvPr>
          <p:cNvSpPr/>
          <p:nvPr/>
        </p:nvSpPr>
        <p:spPr>
          <a:xfrm>
            <a:off x="1369237" y="1458018"/>
            <a:ext cx="304800" cy="25432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E672C4-67A0-FEC6-211B-C26563392CF1}"/>
              </a:ext>
            </a:extLst>
          </p:cNvPr>
          <p:cNvSpPr/>
          <p:nvPr/>
        </p:nvSpPr>
        <p:spPr>
          <a:xfrm>
            <a:off x="1674037" y="1458018"/>
            <a:ext cx="304800" cy="25432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F8515E-F100-D79E-32BA-3937E76E5A8F}"/>
              </a:ext>
            </a:extLst>
          </p:cNvPr>
          <p:cNvSpPr/>
          <p:nvPr/>
        </p:nvSpPr>
        <p:spPr>
          <a:xfrm>
            <a:off x="1978837" y="1458017"/>
            <a:ext cx="304800" cy="25432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FA2EF7B-C8AF-53FB-FF1F-06746AE5F5EB}"/>
              </a:ext>
            </a:extLst>
          </p:cNvPr>
          <p:cNvSpPr/>
          <p:nvPr/>
        </p:nvSpPr>
        <p:spPr>
          <a:xfrm>
            <a:off x="2283637" y="1458017"/>
            <a:ext cx="1524000" cy="25432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00D2BB-0886-1109-0329-10AB4A375FE1}"/>
              </a:ext>
            </a:extLst>
          </p:cNvPr>
          <p:cNvSpPr/>
          <p:nvPr/>
        </p:nvSpPr>
        <p:spPr>
          <a:xfrm>
            <a:off x="3784324" y="1458016"/>
            <a:ext cx="3048000" cy="25432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193DA9-08E5-D2D1-773A-DC984417CF57}"/>
              </a:ext>
            </a:extLst>
          </p:cNvPr>
          <p:cNvSpPr txBox="1"/>
          <p:nvPr/>
        </p:nvSpPr>
        <p:spPr>
          <a:xfrm>
            <a:off x="243840" y="4125507"/>
            <a:ext cx="1161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 = 0 Y                       500 Y              1000 Y                                             2000 Y                   5000 Y               7500 Y                10 KY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2443E88-B515-6337-D925-47BD445A36F8}"/>
              </a:ext>
            </a:extLst>
          </p:cNvPr>
          <p:cNvSpPr/>
          <p:nvPr/>
        </p:nvSpPr>
        <p:spPr>
          <a:xfrm>
            <a:off x="7464056" y="1360967"/>
            <a:ext cx="435935" cy="2743200"/>
          </a:xfrm>
          <a:custGeom>
            <a:avLst/>
            <a:gdLst>
              <a:gd name="csX0" fmla="*/ 265814 w 435935"/>
              <a:gd name="csY0" fmla="*/ 0 h 2743200"/>
              <a:gd name="csX1" fmla="*/ 265814 w 435935"/>
              <a:gd name="csY1" fmla="*/ 1265275 h 2743200"/>
              <a:gd name="csX2" fmla="*/ 0 w 435935"/>
              <a:gd name="csY2" fmla="*/ 1435396 h 2743200"/>
              <a:gd name="csX3" fmla="*/ 435935 w 435935"/>
              <a:gd name="csY3" fmla="*/ 1233377 h 2743200"/>
              <a:gd name="csX4" fmla="*/ 255181 w 435935"/>
              <a:gd name="csY4" fmla="*/ 1371600 h 2743200"/>
              <a:gd name="csX5" fmla="*/ 255181 w 435935"/>
              <a:gd name="csY5" fmla="*/ 2743200 h 2743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35935" h="2743200">
                <a:moveTo>
                  <a:pt x="265814" y="0"/>
                </a:moveTo>
                <a:lnTo>
                  <a:pt x="265814" y="1265275"/>
                </a:lnTo>
                <a:lnTo>
                  <a:pt x="0" y="1435396"/>
                </a:lnTo>
                <a:lnTo>
                  <a:pt x="435935" y="1233377"/>
                </a:lnTo>
                <a:lnTo>
                  <a:pt x="255181" y="1371600"/>
                </a:lnTo>
                <a:lnTo>
                  <a:pt x="255181" y="2743200"/>
                </a:lnTo>
              </a:path>
            </a:pathLst>
          </a:cu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2AD043D-9E6A-7A15-1246-C0221BB81C64}"/>
              </a:ext>
            </a:extLst>
          </p:cNvPr>
          <p:cNvSpPr/>
          <p:nvPr/>
        </p:nvSpPr>
        <p:spPr>
          <a:xfrm>
            <a:off x="8770088" y="1320199"/>
            <a:ext cx="435935" cy="2743200"/>
          </a:xfrm>
          <a:custGeom>
            <a:avLst/>
            <a:gdLst>
              <a:gd name="csX0" fmla="*/ 265814 w 435935"/>
              <a:gd name="csY0" fmla="*/ 0 h 2743200"/>
              <a:gd name="csX1" fmla="*/ 265814 w 435935"/>
              <a:gd name="csY1" fmla="*/ 1265275 h 2743200"/>
              <a:gd name="csX2" fmla="*/ 0 w 435935"/>
              <a:gd name="csY2" fmla="*/ 1435396 h 2743200"/>
              <a:gd name="csX3" fmla="*/ 435935 w 435935"/>
              <a:gd name="csY3" fmla="*/ 1233377 h 2743200"/>
              <a:gd name="csX4" fmla="*/ 255181 w 435935"/>
              <a:gd name="csY4" fmla="*/ 1371600 h 2743200"/>
              <a:gd name="csX5" fmla="*/ 255181 w 435935"/>
              <a:gd name="csY5" fmla="*/ 2743200 h 2743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35935" h="2743200">
                <a:moveTo>
                  <a:pt x="265814" y="0"/>
                </a:moveTo>
                <a:lnTo>
                  <a:pt x="265814" y="1265275"/>
                </a:lnTo>
                <a:lnTo>
                  <a:pt x="0" y="1435396"/>
                </a:lnTo>
                <a:lnTo>
                  <a:pt x="435935" y="1233377"/>
                </a:lnTo>
                <a:lnTo>
                  <a:pt x="255181" y="1371600"/>
                </a:lnTo>
                <a:lnTo>
                  <a:pt x="255181" y="2743200"/>
                </a:lnTo>
              </a:path>
            </a:pathLst>
          </a:cu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3AF84AF-BC76-9E80-E922-A9AE75FBA1E3}"/>
              </a:ext>
            </a:extLst>
          </p:cNvPr>
          <p:cNvSpPr/>
          <p:nvPr/>
        </p:nvSpPr>
        <p:spPr>
          <a:xfrm>
            <a:off x="10270775" y="1358051"/>
            <a:ext cx="435935" cy="2743200"/>
          </a:xfrm>
          <a:custGeom>
            <a:avLst/>
            <a:gdLst>
              <a:gd name="csX0" fmla="*/ 265814 w 435935"/>
              <a:gd name="csY0" fmla="*/ 0 h 2743200"/>
              <a:gd name="csX1" fmla="*/ 265814 w 435935"/>
              <a:gd name="csY1" fmla="*/ 1265275 h 2743200"/>
              <a:gd name="csX2" fmla="*/ 0 w 435935"/>
              <a:gd name="csY2" fmla="*/ 1435396 h 2743200"/>
              <a:gd name="csX3" fmla="*/ 435935 w 435935"/>
              <a:gd name="csY3" fmla="*/ 1233377 h 2743200"/>
              <a:gd name="csX4" fmla="*/ 255181 w 435935"/>
              <a:gd name="csY4" fmla="*/ 1371600 h 2743200"/>
              <a:gd name="csX5" fmla="*/ 255181 w 435935"/>
              <a:gd name="csY5" fmla="*/ 2743200 h 2743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35935" h="2743200">
                <a:moveTo>
                  <a:pt x="265814" y="0"/>
                </a:moveTo>
                <a:lnTo>
                  <a:pt x="265814" y="1265275"/>
                </a:lnTo>
                <a:lnTo>
                  <a:pt x="0" y="1435396"/>
                </a:lnTo>
                <a:lnTo>
                  <a:pt x="435935" y="1233377"/>
                </a:lnTo>
                <a:lnTo>
                  <a:pt x="255181" y="1371600"/>
                </a:lnTo>
                <a:lnTo>
                  <a:pt x="255181" y="2743200"/>
                </a:lnTo>
              </a:path>
            </a:pathLst>
          </a:cu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9D463D-2E9F-5FD4-11DF-CE55E11148EA}"/>
              </a:ext>
            </a:extLst>
          </p:cNvPr>
          <p:cNvSpPr txBox="1"/>
          <p:nvPr/>
        </p:nvSpPr>
        <p:spPr>
          <a:xfrm>
            <a:off x="1216837" y="1981200"/>
            <a:ext cx="5182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CC0066"/>
                </a:solidFill>
              </a:rPr>
              <a:t>Operational life of a nuclear plant (c. 40-80 years)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DE78C9D-3A4D-2C5B-E9F5-06BCE7F68670}"/>
              </a:ext>
            </a:extLst>
          </p:cNvPr>
          <p:cNvSpPr/>
          <p:nvPr/>
        </p:nvSpPr>
        <p:spPr>
          <a:xfrm>
            <a:off x="975360" y="1629928"/>
            <a:ext cx="640080" cy="396992"/>
          </a:xfrm>
          <a:custGeom>
            <a:avLst/>
            <a:gdLst>
              <a:gd name="csX0" fmla="*/ 0 w 640080"/>
              <a:gd name="csY0" fmla="*/ 107432 h 396992"/>
              <a:gd name="csX1" fmla="*/ 304800 w 640080"/>
              <a:gd name="csY1" fmla="*/ 15992 h 396992"/>
              <a:gd name="csX2" fmla="*/ 640080 w 640080"/>
              <a:gd name="csY2" fmla="*/ 396992 h 396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40080" h="396992">
                <a:moveTo>
                  <a:pt x="0" y="107432"/>
                </a:moveTo>
                <a:cubicBezTo>
                  <a:pt x="99060" y="37582"/>
                  <a:pt x="198120" y="-32268"/>
                  <a:pt x="304800" y="15992"/>
                </a:cubicBezTo>
                <a:cubicBezTo>
                  <a:pt x="411480" y="64252"/>
                  <a:pt x="525780" y="230622"/>
                  <a:pt x="640080" y="396992"/>
                </a:cubicBezTo>
              </a:path>
            </a:pathLst>
          </a:custGeom>
          <a:noFill/>
          <a:ln>
            <a:solidFill>
              <a:srgbClr val="CC0066"/>
            </a:solidFill>
            <a:head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B2020C9-D1DD-B2EC-7B42-005975857033}"/>
              </a:ext>
            </a:extLst>
          </p:cNvPr>
          <p:cNvSpPr/>
          <p:nvPr/>
        </p:nvSpPr>
        <p:spPr>
          <a:xfrm>
            <a:off x="759637" y="4648200"/>
            <a:ext cx="457200" cy="55827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C6E800-4B7A-7259-85BA-DAD57487544C}"/>
              </a:ext>
            </a:extLst>
          </p:cNvPr>
          <p:cNvSpPr txBox="1"/>
          <p:nvPr/>
        </p:nvSpPr>
        <p:spPr>
          <a:xfrm>
            <a:off x="1216837" y="2545041"/>
            <a:ext cx="5182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CC0066"/>
                </a:solidFill>
              </a:rPr>
              <a:t>Decommissioning time span (c. 30-60 years)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DCD8E53-B0A5-8DA4-2C91-FD8867C0DE6A}"/>
              </a:ext>
            </a:extLst>
          </p:cNvPr>
          <p:cNvCxnSpPr>
            <a:stCxn id="43" idx="3"/>
          </p:cNvCxnSpPr>
          <p:nvPr/>
        </p:nvCxnSpPr>
        <p:spPr>
          <a:xfrm>
            <a:off x="1216837" y="4676114"/>
            <a:ext cx="10215525" cy="27913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EC42018-C00A-7A33-6C11-6B4C76A020A5}"/>
              </a:ext>
            </a:extLst>
          </p:cNvPr>
          <p:cNvSpPr txBox="1"/>
          <p:nvPr/>
        </p:nvSpPr>
        <p:spPr>
          <a:xfrm>
            <a:off x="196699" y="4516179"/>
            <a:ext cx="55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GDF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9217325-5DBF-217F-E11B-DA3552205E62}"/>
              </a:ext>
            </a:extLst>
          </p:cNvPr>
          <p:cNvSpPr txBox="1"/>
          <p:nvPr/>
        </p:nvSpPr>
        <p:spPr>
          <a:xfrm>
            <a:off x="668667" y="4743190"/>
            <a:ext cx="639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/>
              <a:t>Active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B7CDCEE-D95A-CCCF-EC5F-4455C36E192C}"/>
              </a:ext>
            </a:extLst>
          </p:cNvPr>
          <p:cNvSpPr txBox="1"/>
          <p:nvPr/>
        </p:nvSpPr>
        <p:spPr>
          <a:xfrm>
            <a:off x="5336441" y="4723011"/>
            <a:ext cx="4417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/>
              <a:t>Passive (hundreds of thousands of years)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F31CD98-33FA-48CC-FDEB-DD395DB0219B}"/>
              </a:ext>
            </a:extLst>
          </p:cNvPr>
          <p:cNvSpPr/>
          <p:nvPr/>
        </p:nvSpPr>
        <p:spPr>
          <a:xfrm>
            <a:off x="1052269" y="2691799"/>
            <a:ext cx="188748" cy="762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7024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27716-1A6F-D4B5-06FC-947AF87EB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94EB5F-1723-1112-B35B-97DD5DFF2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D8312-7A2F-39F9-5264-290B8C83C054}"/>
              </a:ext>
            </a:extLst>
          </p:cNvPr>
          <p:cNvSpPr txBox="1"/>
          <p:nvPr/>
        </p:nvSpPr>
        <p:spPr>
          <a:xfrm>
            <a:off x="566057" y="4550287"/>
            <a:ext cx="502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Cross-sectoral </a:t>
            </a:r>
          </a:p>
          <a:p>
            <a:r>
              <a:rPr lang="en-I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&amp; Risk Arenas</a:t>
            </a:r>
          </a:p>
        </p:txBody>
      </p:sp>
    </p:spTree>
    <p:extLst>
      <p:ext uri="{BB962C8B-B14F-4D97-AF65-F5344CB8AC3E}">
        <p14:creationId xmlns:p14="http://schemas.microsoft.com/office/powerpoint/2010/main" val="3386372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86F77-43E2-1232-2A11-27D2361E9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4E369-8E2B-E1D4-5A5A-54CBFEBD1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26A023-44EA-0E10-48B1-8F5A5E337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" t="15731" r="-125"/>
          <a:stretch>
            <a:fillRect/>
          </a:stretch>
        </p:blipFill>
        <p:spPr>
          <a:xfrm>
            <a:off x="0" y="0"/>
            <a:ext cx="1220724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3EACE-3948-C14D-A257-F87743AFE649}"/>
              </a:ext>
            </a:extLst>
          </p:cNvPr>
          <p:cNvSpPr txBox="1"/>
          <p:nvPr/>
        </p:nvSpPr>
        <p:spPr>
          <a:xfrm>
            <a:off x="360878" y="289560"/>
            <a:ext cx="63606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“Nuclear infrastructures are not isolated systems.</a:t>
            </a:r>
          </a:p>
          <a:p>
            <a:endParaRPr lang="en-IN" sz="36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i.e., they are interconnected with</a:t>
            </a:r>
          </a:p>
          <a:p>
            <a:r>
              <a:rPr lang="en-IN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 networks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transmission grids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ecosystems, etc.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2C135F-BE63-E276-3F0E-47369DE04C6B}"/>
              </a:ext>
            </a:extLst>
          </p:cNvPr>
          <p:cNvSpPr txBox="1"/>
          <p:nvPr/>
        </p:nvSpPr>
        <p:spPr>
          <a:xfrm>
            <a:off x="360878" y="4796910"/>
            <a:ext cx="112877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“Climate change can affect any of the sub-systems and lead to operational disruptions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FBEAFA-0C9C-8D04-A3B6-172C7F533B27}"/>
              </a:ext>
            </a:extLst>
          </p:cNvPr>
          <p:cNvSpPr txBox="1"/>
          <p:nvPr/>
        </p:nvSpPr>
        <p:spPr>
          <a:xfrm>
            <a:off x="7696200" y="1936164"/>
            <a:ext cx="36576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400" b="1" dirty="0">
                <a:solidFill>
                  <a:schemeClr val="bg1">
                    <a:lumMod val="50000"/>
                  </a:schemeClr>
                </a:solidFill>
              </a:rPr>
              <a:t>50 TWh*</a:t>
            </a:r>
            <a:endParaRPr lang="en-IN" sz="4400" b="1" i="0" dirty="0">
              <a:solidFill>
                <a:schemeClr val="bg1">
                  <a:lumMod val="50000"/>
                </a:schemeClr>
              </a:solidFill>
              <a:effectLst/>
              <a:latin typeface="+mn-lt"/>
            </a:endParaRPr>
          </a:p>
          <a:p>
            <a:r>
              <a:rPr lang="en-IN" b="1" dirty="0">
                <a:solidFill>
                  <a:schemeClr val="bg1">
                    <a:lumMod val="50000"/>
                  </a:schemeClr>
                </a:solidFill>
              </a:rPr>
              <a:t>2010-19: </a:t>
            </a:r>
            <a:r>
              <a:rPr lang="en-IN" b="1" i="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</a:rPr>
              <a:t>Power loss globally due to increase in outrages, </a:t>
            </a:r>
            <a:r>
              <a:rPr lang="en-IN" b="1" dirty="0">
                <a:solidFill>
                  <a:schemeClr val="bg1">
                    <a:lumMod val="50000"/>
                  </a:schemeClr>
                </a:solidFill>
              </a:rPr>
              <a:t>mainly due to warming of cooling water. Can power millions of homes for a year. </a:t>
            </a:r>
            <a:endParaRPr lang="en-IN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299CB4-985A-F3EA-04AB-53A0EA90E849}"/>
              </a:ext>
            </a:extLst>
          </p:cNvPr>
          <p:cNvSpPr txBox="1"/>
          <p:nvPr/>
        </p:nvSpPr>
        <p:spPr>
          <a:xfrm>
            <a:off x="7794612" y="3816628"/>
            <a:ext cx="2356922" cy="369332"/>
          </a:xfrm>
          <a:prstGeom prst="rect">
            <a:avLst/>
          </a:prstGeom>
          <a:solidFill>
            <a:schemeClr val="tx1">
              <a:lumMod val="95000"/>
              <a:lumOff val="5000"/>
              <a:alpha val="19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*</a:t>
            </a:r>
            <a:r>
              <a:rPr lang="en-IN" dirty="0">
                <a:solidFill>
                  <a:schemeClr val="bg1">
                    <a:lumMod val="50000"/>
                  </a:schemeClr>
                </a:solidFill>
              </a:rPr>
              <a:t>Sergio &amp; Colelli, 2025.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6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5460B0E5B7B4DB8171F8DFD03F41C" ma:contentTypeVersion="15" ma:contentTypeDescription="Create a new document." ma:contentTypeScope="" ma:versionID="33aeff678338b05734d3870ba9363758">
  <xsd:schema xmlns:xsd="http://www.w3.org/2001/XMLSchema" xmlns:xs="http://www.w3.org/2001/XMLSchema" xmlns:p="http://schemas.microsoft.com/office/2006/metadata/properties" xmlns:ns2="8361e8b8-df75-4cb5-ab88-db66a38dd3bd" xmlns:ns3="8438b821-0bbd-47bd-8453-448613961780" targetNamespace="http://schemas.microsoft.com/office/2006/metadata/properties" ma:root="true" ma:fieldsID="5da48ffd99ab27344f66880f37c8a0de" ns2:_="" ns3:_="">
    <xsd:import namespace="8361e8b8-df75-4cb5-ab88-db66a38dd3bd"/>
    <xsd:import namespace="8438b821-0bbd-47bd-8453-448613961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61e8b8-df75-4cb5-ab88-db66a38dd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8b821-0bbd-47bd-8453-44861396178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67c7465-1ba3-4586-818c-1900e4937469}" ma:internalName="TaxCatchAll" ma:showField="CatchAllData" ma:web="8438b821-0bbd-47bd-8453-448613961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38b821-0bbd-47bd-8453-448613961780" xsi:nil="true"/>
    <lcf76f155ced4ddcb4097134ff3c332f xmlns="8361e8b8-df75-4cb5-ab88-db66a38dd3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A2C2E9E-3578-47F1-8F45-F63E6064B1CB}"/>
</file>

<file path=customXml/itemProps2.xml><?xml version="1.0" encoding="utf-8"?>
<ds:datastoreItem xmlns:ds="http://schemas.openxmlformats.org/officeDocument/2006/customXml" ds:itemID="{37459AF9-07C8-479D-9102-8DEB06E72601}"/>
</file>

<file path=customXml/itemProps3.xml><?xml version="1.0" encoding="utf-8"?>
<ds:datastoreItem xmlns:ds="http://schemas.openxmlformats.org/officeDocument/2006/customXml" ds:itemID="{BFF707C2-8BBC-4FD9-A0C3-6BA759BFF708}"/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838</Words>
  <Application>Microsoft Office PowerPoint</Application>
  <PresentationFormat>Widescreen</PresentationFormat>
  <Paragraphs>139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Nuclear Sites and Climate Change</vt:lpstr>
      <vt:lpstr>PowerPoint Presentation</vt:lpstr>
      <vt:lpstr>PowerPoint Presentation</vt:lpstr>
      <vt:lpstr>The Danube River drought, August 2026</vt:lpstr>
      <vt:lpstr>Risks from water environment</vt:lpstr>
      <vt:lpstr>PowerPoint Presentation</vt:lpstr>
      <vt:lpstr>PowerPoint Presentation</vt:lpstr>
      <vt:lpstr>PowerPoint Presentation</vt:lpstr>
      <vt:lpstr>PowerPoint Presentation</vt:lpstr>
      <vt:lpstr>Risk arenas that improves understanding of the interconnectedness</vt:lpstr>
      <vt:lpstr>Enabling cross-cutting dialogues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Amartya Deb</dc:creator>
  <cp:lastModifiedBy>DEB, Amartya</cp:lastModifiedBy>
  <cp:revision>178</cp:revision>
  <dcterms:created xsi:type="dcterms:W3CDTF">2026-08-25T07:27:12Z</dcterms:created>
  <dcterms:modified xsi:type="dcterms:W3CDTF">2026-09-04T14:41:46Z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0x010100ABB5460B0E5B7B4DB8171F8DFD03F41C</vt:lpwstr>
  </property>
</Properties>
</file>